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32"/>
  </p:notesMasterIdLst>
  <p:handoutMasterIdLst>
    <p:handoutMasterId r:id="rId33"/>
  </p:handoutMasterIdLst>
  <p:sldIdLst>
    <p:sldId id="3919" r:id="rId4"/>
    <p:sldId id="309" r:id="rId5"/>
    <p:sldId id="5023" r:id="rId6"/>
    <p:sldId id="5046" r:id="rId7"/>
    <p:sldId id="5047" r:id="rId8"/>
    <p:sldId id="5024" r:id="rId9"/>
    <p:sldId id="5050" r:id="rId10"/>
    <p:sldId id="5018" r:id="rId11"/>
    <p:sldId id="5058" r:id="rId12"/>
    <p:sldId id="5062" r:id="rId13"/>
    <p:sldId id="5092" r:id="rId14"/>
    <p:sldId id="5101" r:id="rId15"/>
    <p:sldId id="5059" r:id="rId16"/>
    <p:sldId id="5102" r:id="rId17"/>
    <p:sldId id="5090" r:id="rId18"/>
    <p:sldId id="5093" r:id="rId19"/>
    <p:sldId id="5094" r:id="rId20"/>
    <p:sldId id="5095" r:id="rId21"/>
    <p:sldId id="5025" r:id="rId22"/>
    <p:sldId id="5045" r:id="rId23"/>
    <p:sldId id="5096" r:id="rId24"/>
    <p:sldId id="5055" r:id="rId25"/>
    <p:sldId id="5019" r:id="rId26"/>
    <p:sldId id="5087" r:id="rId27"/>
    <p:sldId id="5082" r:id="rId28"/>
    <p:sldId id="5083" r:id="rId29"/>
    <p:sldId id="5089" r:id="rId30"/>
    <p:sldId id="508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guide id="3" pos="7423" userDrawn="1">
          <p15:clr>
            <a:srgbClr val="A4A3A4"/>
          </p15:clr>
        </p15:guide>
        <p15:guide id="4" pos="257" userDrawn="1">
          <p15:clr>
            <a:srgbClr val="A4A3A4"/>
          </p15:clr>
        </p15:guide>
        <p15:guide id="5" orient="horz" pos="4156" userDrawn="1">
          <p15:clr>
            <a:srgbClr val="A4A3A4"/>
          </p15:clr>
        </p15:guide>
        <p15:guide id="6" orient="horz" pos="1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Ganghua" initials="TG" lastIdx="1" clrIdx="0">
    <p:extLst>
      <p:ext uri="{19B8F6BF-5375-455C-9EA6-DF929625EA0E}">
        <p15:presenceInfo xmlns:p15="http://schemas.microsoft.com/office/powerpoint/2012/main" userId="61205e93f77228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2DBFF5"/>
    <a:srgbClr val="2D2D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243" autoAdjust="0"/>
  </p:normalViewPr>
  <p:slideViewPr>
    <p:cSldViewPr snapToGrid="0" showGuides="1">
      <p:cViewPr varScale="1">
        <p:scale>
          <a:sx n="99" d="100"/>
          <a:sy n="99" d="100"/>
        </p:scale>
        <p:origin x="731" y="53"/>
      </p:cViewPr>
      <p:guideLst>
        <p:guide orient="horz" pos="2183"/>
        <p:guide pos="3817"/>
        <p:guide pos="7423"/>
        <p:guide pos="257"/>
        <p:guide orient="horz" pos="4156"/>
        <p:guide orient="horz" pos="1888"/>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82E1778-5B34-4478-AB35-44F68CA567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F21062D-B22E-4366-9FFD-496AFFA834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0F6D9A-0E7D-4140-9C06-57D5B250BCBC}" type="datetimeFigureOut">
              <a:rPr lang="zh-CN" altLang="en-US" smtClean="0"/>
              <a:t>2024/10/17</a:t>
            </a:fld>
            <a:endParaRPr lang="zh-CN" altLang="en-US"/>
          </a:p>
        </p:txBody>
      </p:sp>
      <p:sp>
        <p:nvSpPr>
          <p:cNvPr id="4" name="页脚占位符 3">
            <a:extLst>
              <a:ext uri="{FF2B5EF4-FFF2-40B4-BE49-F238E27FC236}">
                <a16:creationId xmlns:a16="http://schemas.microsoft.com/office/drawing/2014/main" id="{EC92D389-EF85-46AD-BA50-E54C02B73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9A949FC-D086-490D-89B4-D1394F5D3A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04BE56-AD39-414A-B7BB-242732D10963}" type="slidenum">
              <a:rPr lang="zh-CN" altLang="en-US" smtClean="0"/>
              <a:t>‹#›</a:t>
            </a:fld>
            <a:endParaRPr lang="zh-CN" altLang="en-US"/>
          </a:p>
        </p:txBody>
      </p:sp>
    </p:spTree>
    <p:extLst>
      <p:ext uri="{BB962C8B-B14F-4D97-AF65-F5344CB8AC3E}">
        <p14:creationId xmlns:p14="http://schemas.microsoft.com/office/powerpoint/2010/main" val="3943472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9B555-7933-4096-BE99-9C49CCFF8EA5}" type="datetimeFigureOut">
              <a:rPr lang="zh-CN" altLang="en-US" smtClean="0"/>
              <a:t>2024/10/17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9B50E-B660-4ABB-9697-613FA83B8653}" type="slidenum">
              <a:rPr lang="zh-CN" altLang="en-US" smtClean="0"/>
              <a:t>‹#›</a:t>
            </a:fld>
            <a:endParaRPr lang="zh-CN" altLang="en-US"/>
          </a:p>
        </p:txBody>
      </p:sp>
    </p:spTree>
    <p:extLst>
      <p:ext uri="{BB962C8B-B14F-4D97-AF65-F5344CB8AC3E}">
        <p14:creationId xmlns:p14="http://schemas.microsoft.com/office/powerpoint/2010/main" val="323523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31100EAC-388C-455A-BC4F-0486F3D39514}"/>
              </a:ext>
            </a:extLst>
          </p:cNvPr>
          <p:cNvSpPr>
            <a:spLocks noGrp="1" noRot="1" noChangeAspect="1" noChangeArrowheads="1" noTextEdit="1"/>
          </p:cNvSpPr>
          <p:nvPr>
            <p:ph type="sldImg" idx="4294967295"/>
          </p:nvPr>
        </p:nvSpPr>
        <p:spPr>
          <a:xfrm>
            <a:off x="139700" y="768350"/>
            <a:ext cx="6819900" cy="3836988"/>
          </a:xfrm>
          <a:ln/>
        </p:spPr>
      </p:sp>
      <p:sp>
        <p:nvSpPr>
          <p:cNvPr id="8195" name="备注占位符 2">
            <a:extLst>
              <a:ext uri="{FF2B5EF4-FFF2-40B4-BE49-F238E27FC236}">
                <a16:creationId xmlns:a16="http://schemas.microsoft.com/office/drawing/2014/main" id="{961D8932-442C-4893-AFC7-6551EF541FA0}"/>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8196" name="灯片编号占位符 3">
            <a:extLst>
              <a:ext uri="{FF2B5EF4-FFF2-40B4-BE49-F238E27FC236}">
                <a16:creationId xmlns:a16="http://schemas.microsoft.com/office/drawing/2014/main" id="{4E18AD47-C899-43CC-98E9-C988C899D56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E40D1626-6FE4-42D2-8133-CDA8448962E9}" type="slidenum">
              <a:rPr kumimoji="0" lang="zh-CN"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a:t>
            </a:fld>
            <a:endParaRPr kumimoji="0" lang="zh-CN"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562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10</a:t>
            </a:fld>
            <a:endParaRPr lang="zh-CN" altLang="en-US"/>
          </a:p>
        </p:txBody>
      </p:sp>
    </p:spTree>
    <p:extLst>
      <p:ext uri="{BB962C8B-B14F-4D97-AF65-F5344CB8AC3E}">
        <p14:creationId xmlns:p14="http://schemas.microsoft.com/office/powerpoint/2010/main" val="1197142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11</a:t>
            </a:fld>
            <a:endParaRPr lang="zh-CN" altLang="en-US"/>
          </a:p>
        </p:txBody>
      </p:sp>
    </p:spTree>
    <p:extLst>
      <p:ext uri="{BB962C8B-B14F-4D97-AF65-F5344CB8AC3E}">
        <p14:creationId xmlns:p14="http://schemas.microsoft.com/office/powerpoint/2010/main" val="106384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12</a:t>
            </a:fld>
            <a:endParaRPr lang="zh-CN" altLang="en-US"/>
          </a:p>
        </p:txBody>
      </p:sp>
    </p:spTree>
    <p:extLst>
      <p:ext uri="{BB962C8B-B14F-4D97-AF65-F5344CB8AC3E}">
        <p14:creationId xmlns:p14="http://schemas.microsoft.com/office/powerpoint/2010/main" val="174211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13</a:t>
            </a:fld>
            <a:endParaRPr lang="zh-CN" altLang="en-US"/>
          </a:p>
        </p:txBody>
      </p:sp>
    </p:spTree>
    <p:extLst>
      <p:ext uri="{BB962C8B-B14F-4D97-AF65-F5344CB8AC3E}">
        <p14:creationId xmlns:p14="http://schemas.microsoft.com/office/powerpoint/2010/main" val="1627186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14</a:t>
            </a:fld>
            <a:endParaRPr lang="zh-CN" altLang="en-US"/>
          </a:p>
        </p:txBody>
      </p:sp>
    </p:spTree>
    <p:extLst>
      <p:ext uri="{BB962C8B-B14F-4D97-AF65-F5344CB8AC3E}">
        <p14:creationId xmlns:p14="http://schemas.microsoft.com/office/powerpoint/2010/main" val="1884109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15</a:t>
            </a:fld>
            <a:endParaRPr lang="zh-CN" altLang="en-US"/>
          </a:p>
        </p:txBody>
      </p:sp>
    </p:spTree>
    <p:extLst>
      <p:ext uri="{BB962C8B-B14F-4D97-AF65-F5344CB8AC3E}">
        <p14:creationId xmlns:p14="http://schemas.microsoft.com/office/powerpoint/2010/main" val="3380027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16</a:t>
            </a:fld>
            <a:endParaRPr lang="zh-CN" altLang="en-US"/>
          </a:p>
        </p:txBody>
      </p:sp>
    </p:spTree>
    <p:extLst>
      <p:ext uri="{BB962C8B-B14F-4D97-AF65-F5344CB8AC3E}">
        <p14:creationId xmlns:p14="http://schemas.microsoft.com/office/powerpoint/2010/main" val="361093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17</a:t>
            </a:fld>
            <a:endParaRPr lang="zh-CN" altLang="en-US"/>
          </a:p>
        </p:txBody>
      </p:sp>
    </p:spTree>
    <p:extLst>
      <p:ext uri="{BB962C8B-B14F-4D97-AF65-F5344CB8AC3E}">
        <p14:creationId xmlns:p14="http://schemas.microsoft.com/office/powerpoint/2010/main" val="1379546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18</a:t>
            </a:fld>
            <a:endParaRPr lang="zh-CN" altLang="en-US"/>
          </a:p>
        </p:txBody>
      </p:sp>
    </p:spTree>
    <p:extLst>
      <p:ext uri="{BB962C8B-B14F-4D97-AF65-F5344CB8AC3E}">
        <p14:creationId xmlns:p14="http://schemas.microsoft.com/office/powerpoint/2010/main" val="1518025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19</a:t>
            </a:fld>
            <a:endParaRPr lang="zh-CN" altLang="en-US"/>
          </a:p>
        </p:txBody>
      </p:sp>
    </p:spTree>
    <p:extLst>
      <p:ext uri="{BB962C8B-B14F-4D97-AF65-F5344CB8AC3E}">
        <p14:creationId xmlns:p14="http://schemas.microsoft.com/office/powerpoint/2010/main" val="365963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a:t>
            </a:fld>
            <a:endParaRPr lang="zh-CN" altLang="en-US"/>
          </a:p>
        </p:txBody>
      </p:sp>
    </p:spTree>
    <p:extLst>
      <p:ext uri="{BB962C8B-B14F-4D97-AF65-F5344CB8AC3E}">
        <p14:creationId xmlns:p14="http://schemas.microsoft.com/office/powerpoint/2010/main" val="2415226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20</a:t>
            </a:fld>
            <a:endParaRPr lang="zh-CN" altLang="en-US"/>
          </a:p>
        </p:txBody>
      </p:sp>
    </p:spTree>
    <p:extLst>
      <p:ext uri="{BB962C8B-B14F-4D97-AF65-F5344CB8AC3E}">
        <p14:creationId xmlns:p14="http://schemas.microsoft.com/office/powerpoint/2010/main" val="4105811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21</a:t>
            </a:fld>
            <a:endParaRPr lang="zh-CN" altLang="en-US"/>
          </a:p>
        </p:txBody>
      </p:sp>
    </p:spTree>
    <p:extLst>
      <p:ext uri="{BB962C8B-B14F-4D97-AF65-F5344CB8AC3E}">
        <p14:creationId xmlns:p14="http://schemas.microsoft.com/office/powerpoint/2010/main" val="258294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22</a:t>
            </a:fld>
            <a:endParaRPr lang="zh-CN" altLang="en-US"/>
          </a:p>
        </p:txBody>
      </p:sp>
    </p:spTree>
    <p:extLst>
      <p:ext uri="{BB962C8B-B14F-4D97-AF65-F5344CB8AC3E}">
        <p14:creationId xmlns:p14="http://schemas.microsoft.com/office/powerpoint/2010/main" val="125133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24</a:t>
            </a:fld>
            <a:endParaRPr lang="zh-CN" altLang="en-US"/>
          </a:p>
        </p:txBody>
      </p:sp>
    </p:spTree>
    <p:extLst>
      <p:ext uri="{BB962C8B-B14F-4D97-AF65-F5344CB8AC3E}">
        <p14:creationId xmlns:p14="http://schemas.microsoft.com/office/powerpoint/2010/main" val="360055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25</a:t>
            </a:fld>
            <a:endParaRPr lang="zh-CN" altLang="en-US"/>
          </a:p>
        </p:txBody>
      </p:sp>
    </p:spTree>
    <p:extLst>
      <p:ext uri="{BB962C8B-B14F-4D97-AF65-F5344CB8AC3E}">
        <p14:creationId xmlns:p14="http://schemas.microsoft.com/office/powerpoint/2010/main" val="2762672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26</a:t>
            </a:fld>
            <a:endParaRPr lang="zh-CN" altLang="en-US"/>
          </a:p>
        </p:txBody>
      </p:sp>
    </p:spTree>
    <p:extLst>
      <p:ext uri="{BB962C8B-B14F-4D97-AF65-F5344CB8AC3E}">
        <p14:creationId xmlns:p14="http://schemas.microsoft.com/office/powerpoint/2010/main" val="1391629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27</a:t>
            </a:fld>
            <a:endParaRPr lang="zh-CN" altLang="en-US"/>
          </a:p>
        </p:txBody>
      </p:sp>
    </p:spTree>
    <p:extLst>
      <p:ext uri="{BB962C8B-B14F-4D97-AF65-F5344CB8AC3E}">
        <p14:creationId xmlns:p14="http://schemas.microsoft.com/office/powerpoint/2010/main" val="3092038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28</a:t>
            </a:fld>
            <a:endParaRPr lang="zh-CN" altLang="en-US"/>
          </a:p>
        </p:txBody>
      </p:sp>
    </p:spTree>
    <p:extLst>
      <p:ext uri="{BB962C8B-B14F-4D97-AF65-F5344CB8AC3E}">
        <p14:creationId xmlns:p14="http://schemas.microsoft.com/office/powerpoint/2010/main" val="636788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3</a:t>
            </a:fld>
            <a:endParaRPr lang="zh-CN" altLang="en-US"/>
          </a:p>
        </p:txBody>
      </p:sp>
    </p:spTree>
    <p:extLst>
      <p:ext uri="{BB962C8B-B14F-4D97-AF65-F5344CB8AC3E}">
        <p14:creationId xmlns:p14="http://schemas.microsoft.com/office/powerpoint/2010/main" val="2468090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4</a:t>
            </a:fld>
            <a:endParaRPr lang="zh-CN" altLang="en-US"/>
          </a:p>
        </p:txBody>
      </p:sp>
    </p:spTree>
    <p:extLst>
      <p:ext uri="{BB962C8B-B14F-4D97-AF65-F5344CB8AC3E}">
        <p14:creationId xmlns:p14="http://schemas.microsoft.com/office/powerpoint/2010/main" val="379274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a:t>
            </a:r>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5</a:t>
            </a:fld>
            <a:endParaRPr lang="zh-CN" altLang="en-US"/>
          </a:p>
        </p:txBody>
      </p:sp>
    </p:spTree>
    <p:extLst>
      <p:ext uri="{BB962C8B-B14F-4D97-AF65-F5344CB8AC3E}">
        <p14:creationId xmlns:p14="http://schemas.microsoft.com/office/powerpoint/2010/main" val="39256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6</a:t>
            </a:fld>
            <a:endParaRPr lang="zh-CN" altLang="en-US"/>
          </a:p>
        </p:txBody>
      </p:sp>
    </p:spTree>
    <p:extLst>
      <p:ext uri="{BB962C8B-B14F-4D97-AF65-F5344CB8AC3E}">
        <p14:creationId xmlns:p14="http://schemas.microsoft.com/office/powerpoint/2010/main" val="284587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7</a:t>
            </a:fld>
            <a:endParaRPr lang="zh-CN" altLang="en-US"/>
          </a:p>
        </p:txBody>
      </p:sp>
    </p:spTree>
    <p:extLst>
      <p:ext uri="{BB962C8B-B14F-4D97-AF65-F5344CB8AC3E}">
        <p14:creationId xmlns:p14="http://schemas.microsoft.com/office/powerpoint/2010/main" val="1572014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8</a:t>
            </a:fld>
            <a:endParaRPr lang="zh-CN" altLang="en-US"/>
          </a:p>
        </p:txBody>
      </p:sp>
    </p:spTree>
    <p:extLst>
      <p:ext uri="{BB962C8B-B14F-4D97-AF65-F5344CB8AC3E}">
        <p14:creationId xmlns:p14="http://schemas.microsoft.com/office/powerpoint/2010/main" val="2428464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9B50E-B660-4ABB-9697-613FA83B8653}" type="slidenum">
              <a:rPr lang="zh-CN" altLang="en-US" smtClean="0"/>
              <a:t>9</a:t>
            </a:fld>
            <a:endParaRPr lang="zh-CN" altLang="en-US"/>
          </a:p>
        </p:txBody>
      </p:sp>
    </p:spTree>
    <p:extLst>
      <p:ext uri="{BB962C8B-B14F-4D97-AF65-F5344CB8AC3E}">
        <p14:creationId xmlns:p14="http://schemas.microsoft.com/office/powerpoint/2010/main" val="734156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FE7AD-BD6D-4759-AF90-5081770B76F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EF9F82-9AC8-4A82-8EAE-DC6591C007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1071D0-A2C0-4C46-B0AB-696BF935DE6C}"/>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D51F79CD-DDB8-4C4F-A9A6-6CF374175A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CE7BF-38A8-45DB-B7CE-F09AD5928E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cxnSp>
        <p:nvCxnSpPr>
          <p:cNvPr id="8" name="直接连接符 7">
            <a:extLst>
              <a:ext uri="{FF2B5EF4-FFF2-40B4-BE49-F238E27FC236}">
                <a16:creationId xmlns:a16="http://schemas.microsoft.com/office/drawing/2014/main" id="{DE1CC9F2-6FEC-4C02-A608-6F985C2B785D}"/>
              </a:ext>
            </a:extLst>
          </p:cNvPr>
          <p:cNvCxnSpPr>
            <a:cxnSpLocks/>
          </p:cNvCxnSpPr>
          <p:nvPr userDrawn="1"/>
        </p:nvCxnSpPr>
        <p:spPr>
          <a:xfrm>
            <a:off x="0" y="992038"/>
            <a:ext cx="1219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C57A900-EC16-417C-AD35-6CB6AFF6DD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988" y="43741"/>
            <a:ext cx="904423" cy="904423"/>
          </a:xfrm>
          <a:prstGeom prst="rect">
            <a:avLst/>
          </a:prstGeom>
        </p:spPr>
      </p:pic>
    </p:spTree>
    <p:extLst>
      <p:ext uri="{BB962C8B-B14F-4D97-AF65-F5344CB8AC3E}">
        <p14:creationId xmlns:p14="http://schemas.microsoft.com/office/powerpoint/2010/main" val="58598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CE8F3-D846-416C-A224-7EA09FCE65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3C1C71-C451-4AA7-9D39-24A65F5F03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9EEF84-DF6A-44DF-938D-C294C7255CE3}"/>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26BB8B81-08EF-408E-A93A-E4C9BD036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4DC882-3FCC-47A7-A825-E331E3289DAB}"/>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176838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717971-B60A-4B64-B60E-56C1E7D997D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4D9235-F9B1-4824-8C14-9C01C473E05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E96ED0-4708-4194-94BB-87E0868FADDE}"/>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AD2B11D9-9E72-4490-A292-03AA2CFD8C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BAD101-7894-4C9B-88F7-8DD43C714D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668922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FE7AD-BD6D-4759-AF90-5081770B76F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EF9F82-9AC8-4A82-8EAE-DC6591C0078A}"/>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1071D0-A2C0-4C46-B0AB-696BF935DE6C}"/>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D51F79CD-DDB8-4C4F-A9A6-6CF374175A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CE7BF-38A8-45DB-B7CE-F09AD5928E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cxnSp>
        <p:nvCxnSpPr>
          <p:cNvPr id="8" name="直接连接符 7">
            <a:extLst>
              <a:ext uri="{FF2B5EF4-FFF2-40B4-BE49-F238E27FC236}">
                <a16:creationId xmlns:a16="http://schemas.microsoft.com/office/drawing/2014/main" id="{DE1CC9F2-6FEC-4C02-A608-6F985C2B785D}"/>
              </a:ext>
            </a:extLst>
          </p:cNvPr>
          <p:cNvCxnSpPr>
            <a:cxnSpLocks/>
          </p:cNvCxnSpPr>
          <p:nvPr userDrawn="1"/>
        </p:nvCxnSpPr>
        <p:spPr>
          <a:xfrm>
            <a:off x="0" y="992039"/>
            <a:ext cx="1219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C57A900-EC16-417C-AD35-6CB6AFF6DD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990" y="43742"/>
            <a:ext cx="904423" cy="904423"/>
          </a:xfrm>
          <a:prstGeom prst="rect">
            <a:avLst/>
          </a:prstGeom>
        </p:spPr>
      </p:pic>
      <p:pic>
        <p:nvPicPr>
          <p:cNvPr id="16" name="图片 15">
            <a:extLst>
              <a:ext uri="{FF2B5EF4-FFF2-40B4-BE49-F238E27FC236}">
                <a16:creationId xmlns:a16="http://schemas.microsoft.com/office/drawing/2014/main" id="{CD706356-778E-4FCC-8104-014C7FC04C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2412" y="52361"/>
            <a:ext cx="903600" cy="903600"/>
          </a:xfrm>
          <a:prstGeom prst="rect">
            <a:avLst/>
          </a:prstGeom>
        </p:spPr>
      </p:pic>
    </p:spTree>
    <p:extLst>
      <p:ext uri="{BB962C8B-B14F-4D97-AF65-F5344CB8AC3E}">
        <p14:creationId xmlns:p14="http://schemas.microsoft.com/office/powerpoint/2010/main" val="2699951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57BA0-9901-4568-BDA4-08A5C4CB9D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3EA89D-4179-401D-80AF-4AC96F11EB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B403F0-66D0-41DA-BA02-2BBCCAC910A7}"/>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1D8481C7-D3BA-4F0A-8E2B-5E7FD26147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B13383-6844-4F8D-8053-ED397731C749}"/>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196380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500E2-80D3-4C6B-8E41-F7CF8500CF36}"/>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F7B186-C34D-48A1-BAD5-6DD8D4CFC167}"/>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5F6EE95-ECB2-4CE9-B618-84C9651DEA27}"/>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2682AAD6-EA76-4B53-A18F-87783BD43B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5C97B2-2CDB-4360-BFAF-1D2D969C6F66}"/>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213933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CDE33-650A-4A04-BCFA-E26BFD07CC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2392EA-B3DA-4D4C-B35D-9A56D377BF60}"/>
              </a:ext>
            </a:extLst>
          </p:cNvPr>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1813009-13D7-4CD2-8D00-675D3ABF447B}"/>
              </a:ext>
            </a:extLst>
          </p:cNvPr>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ADA9F0-8ECD-494E-AF5C-08262DFECA88}"/>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6" name="页脚占位符 5">
            <a:extLst>
              <a:ext uri="{FF2B5EF4-FFF2-40B4-BE49-F238E27FC236}">
                <a16:creationId xmlns:a16="http://schemas.microsoft.com/office/drawing/2014/main" id="{741E45D8-8F17-492D-AFC0-3576BB723C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04AE8C-45B4-4DF7-B9AC-AC0978052A01}"/>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881561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32D9D-35E1-4F10-B833-1DFD6CF70E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C15B3F-0F72-4E27-A3BC-63EFA89148A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E4EFA3D-8412-4A75-9484-2E19E1AE62D8}"/>
              </a:ext>
            </a:extLst>
          </p:cNvPr>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97F03A5-B5E2-489A-98BA-98AE2A5E64E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2737A6-BF0D-4795-ABE0-A52E99C69C47}"/>
              </a:ext>
            </a:extLst>
          </p:cNvPr>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778CDC-2B40-4BEC-983A-E5BE258AD1C0}"/>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8" name="页脚占位符 7">
            <a:extLst>
              <a:ext uri="{FF2B5EF4-FFF2-40B4-BE49-F238E27FC236}">
                <a16:creationId xmlns:a16="http://schemas.microsoft.com/office/drawing/2014/main" id="{0DBFCC70-8F51-4EC4-86D0-B2CD0BC829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0E3967-D604-4CAD-975C-3CC00A152BC2}"/>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557472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76889-3696-4D30-BBD3-87F5B9BB51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E1BF79-06A6-4469-8434-0589E8692887}"/>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4" name="页脚占位符 3">
            <a:extLst>
              <a:ext uri="{FF2B5EF4-FFF2-40B4-BE49-F238E27FC236}">
                <a16:creationId xmlns:a16="http://schemas.microsoft.com/office/drawing/2014/main" id="{2DDA6FCC-4FE0-444B-BB94-8F9DF4348F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D655D2-7237-40D6-88A7-FE18365F5F83}"/>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3536697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79E2E2-DAB7-4D43-BE86-12E77125B0A9}"/>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3" name="页脚占位符 2">
            <a:extLst>
              <a:ext uri="{FF2B5EF4-FFF2-40B4-BE49-F238E27FC236}">
                <a16:creationId xmlns:a16="http://schemas.microsoft.com/office/drawing/2014/main" id="{6C7E84FB-899E-406E-8D41-8EFFE9BB76B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EE6434-2FF6-45BE-BE80-D176F243E0A7}"/>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24827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ACAE6-659B-48A9-8F4F-C9F15C970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B0F13A-1C0E-47C6-835E-995B2A98C5E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AF0612-9173-4F35-BF5F-A58DB00A031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58B4C8-3FF6-422C-941A-E90FC5A13704}"/>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6" name="页脚占位符 5">
            <a:extLst>
              <a:ext uri="{FF2B5EF4-FFF2-40B4-BE49-F238E27FC236}">
                <a16:creationId xmlns:a16="http://schemas.microsoft.com/office/drawing/2014/main" id="{0987DBC1-CF5C-4627-9490-FAA3304FB9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0F83BA-AEB3-47AC-B87D-27FB28B1FC58}"/>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9413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57BA0-9901-4568-BDA4-08A5C4CB9D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3EA89D-4179-401D-80AF-4AC96F11EB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B403F0-66D0-41DA-BA02-2BBCCAC910A7}"/>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1D8481C7-D3BA-4F0A-8E2B-5E7FD26147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B13383-6844-4F8D-8053-ED397731C749}"/>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54378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62337-741A-4BA4-8097-83F3F1649E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637E69-B2B6-4F39-9B80-C5D34B1D191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a:extLst>
              <a:ext uri="{FF2B5EF4-FFF2-40B4-BE49-F238E27FC236}">
                <a16:creationId xmlns:a16="http://schemas.microsoft.com/office/drawing/2014/main" id="{55CFBDE7-7B65-4DA6-97C5-50EDD32E525B}"/>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9B7110-B9EB-4218-A59B-AEAD583CD859}"/>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6" name="页脚占位符 5">
            <a:extLst>
              <a:ext uri="{FF2B5EF4-FFF2-40B4-BE49-F238E27FC236}">
                <a16:creationId xmlns:a16="http://schemas.microsoft.com/office/drawing/2014/main" id="{15836750-168B-4AA6-9C36-0AA81BD6D1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535DF9-CDA9-4357-B489-E98735898DCF}"/>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2546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CE8F3-D846-416C-A224-7EA09FCE65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3C1C71-C451-4AA7-9D39-24A65F5F03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9EEF84-DF6A-44DF-938D-C294C7255CE3}"/>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26BB8B81-08EF-408E-A93A-E4C9BD036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4DC882-3FCC-47A7-A825-E331E3289DAB}"/>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501280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717971-B60A-4B64-B60E-56C1E7D997D4}"/>
              </a:ext>
            </a:extLst>
          </p:cNvPr>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4D9235-F9B1-4824-8C14-9C01C473E05F}"/>
              </a:ext>
            </a:extLst>
          </p:cNvPr>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E96ED0-4708-4194-94BB-87E0868FADDE}"/>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AD2B11D9-9E72-4490-A292-03AA2CFD8C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BAD101-7894-4C9B-88F7-8DD43C714DBC}"/>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62442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5ACCC-273A-4F0A-A95D-FEC0AC7F59D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CF04A60-C154-4BCC-AC8B-20A04B3A8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FD04CE-13E8-41F1-8809-C7F8093581E8}"/>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E7FF01B8-4A9D-4118-A03A-B5C5121BD7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E1C325-38BB-466A-98CF-442A6F945E03}"/>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038272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2120C-DEBF-4699-B29B-A778978E539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962501-D72A-4E78-9CAC-C87819ACCCB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D12D64-91FC-4870-AEAB-52FB60AC8B45}"/>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EF0F266D-80E7-4332-8A01-8D2CF160C2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A41A91-1F82-49C9-8A61-D99FBEFA7CDC}"/>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028754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C4C2F-7127-41F8-B6B7-32811E15714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FA20B5-D9CC-488B-9EAB-AD19A8A55B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E5E58AA-8857-4066-A266-C1F16F9486E5}"/>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D5C1D56E-C8F4-4588-8B2B-74DFBA5F25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87DA0C-2FA5-4AE3-8F61-E91BF9441C1D}"/>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078354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DEA5D-55B5-47F5-8D1A-FF844CB0F3C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68A07A-43BC-46A8-8F75-157EB1C0E0A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429011E-A728-4B95-9994-12314A4093F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015EF15-23D3-4477-9B94-D90A60758B7C}"/>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6" name="页脚占位符 5">
            <a:extLst>
              <a:ext uri="{FF2B5EF4-FFF2-40B4-BE49-F238E27FC236}">
                <a16:creationId xmlns:a16="http://schemas.microsoft.com/office/drawing/2014/main" id="{66A71DCC-8283-4B12-863D-8426DC8336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609782-73F4-43A5-BEE7-C5B743FCBD0C}"/>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3580995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388FF-B62F-4761-A811-3B62726E235B}"/>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77B5A9-52BF-49DE-AFEC-157BD3243C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82971E-751D-4928-966C-41EAC710604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5F1A520-55DC-43A0-98B5-06C5A3D7C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0EEBF9-FE44-46D3-95FE-C11604D49C1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688B92D-7019-435A-8AC8-8C35021C81BC}"/>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8" name="页脚占位符 7">
            <a:extLst>
              <a:ext uri="{FF2B5EF4-FFF2-40B4-BE49-F238E27FC236}">
                <a16:creationId xmlns:a16="http://schemas.microsoft.com/office/drawing/2014/main" id="{315E99AE-EE09-44A7-942F-25E1AB7647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E8E7D47-B567-4736-8460-F5E5EE86F240}"/>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4094748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FBEB9-BDB6-421A-B881-41F8029841B4}"/>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575F8C-4BF6-408F-B8AA-D38E61785756}"/>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4" name="页脚占位符 3">
            <a:extLst>
              <a:ext uri="{FF2B5EF4-FFF2-40B4-BE49-F238E27FC236}">
                <a16:creationId xmlns:a16="http://schemas.microsoft.com/office/drawing/2014/main" id="{F66C5B47-8D96-4E38-86C5-B10AF91DA55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2721A7-6B38-46B5-B847-442F59874D49}"/>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248925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2B5B600-6C85-4920-B0AA-97B6ABB48BE4}"/>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3" name="页脚占位符 2">
            <a:extLst>
              <a:ext uri="{FF2B5EF4-FFF2-40B4-BE49-F238E27FC236}">
                <a16:creationId xmlns:a16="http://schemas.microsoft.com/office/drawing/2014/main" id="{775A51AB-F43B-4BCA-B22A-167099AA8C1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750F0E5-9355-4F71-89C8-C9221E3C5AAF}"/>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95917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500E2-80D3-4C6B-8E41-F7CF8500CF3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F7B186-C34D-48A1-BAD5-6DD8D4CFC1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5F6EE95-ECB2-4CE9-B618-84C9651DEA27}"/>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2682AAD6-EA76-4B53-A18F-87783BD43B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5C97B2-2CDB-4360-BFAF-1D2D969C6F66}"/>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008075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C8FDE-4A44-4E3F-9183-2B349FEEE68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8E7480-A8D0-4CA6-8C4B-46A8A85B6A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DF6FDE-A7BB-460E-9806-A935E18E2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6C9970-0E2B-4138-B115-3522D682AADE}"/>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6" name="页脚占位符 5">
            <a:extLst>
              <a:ext uri="{FF2B5EF4-FFF2-40B4-BE49-F238E27FC236}">
                <a16:creationId xmlns:a16="http://schemas.microsoft.com/office/drawing/2014/main" id="{4B1E3C58-5FA3-452E-AB21-BCC84ACF32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8AED06-D8F7-42B6-AEF6-62FF4D90FFA7}"/>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3515233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68E6A-C742-4974-A99D-9F6499E3750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B63A790-44FC-46A0-A139-1376EA67D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139B83-5997-40F4-A739-43A04EF53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36FB32-8C96-4FA7-9EF0-CE9C1244A454}"/>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6" name="页脚占位符 5">
            <a:extLst>
              <a:ext uri="{FF2B5EF4-FFF2-40B4-BE49-F238E27FC236}">
                <a16:creationId xmlns:a16="http://schemas.microsoft.com/office/drawing/2014/main" id="{B07D3E76-2666-4723-ABEE-4779DBB461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698990-F0FE-4D9C-BBDD-45774D1980B1}"/>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62932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B6EA9-031F-4D88-A81C-385EA1AC7AD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DCB8926-CC91-400B-ACB1-A7BFA948B85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71FD56-341B-4D4C-9EBB-754C9F913FF5}"/>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85F76BB4-C8AD-48E0-9242-9CD14E4D07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99C32D-2A68-4231-9CA7-2EAA4AD35669}"/>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18929084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E1DBF1-955F-4EE0-A982-5B4910E99874}"/>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B9A13D5-D750-4059-A935-ACDED59FF96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861EAE-A574-49FA-9AA9-90300C7B67EA}"/>
              </a:ext>
            </a:extLst>
          </p:cNvPr>
          <p:cNvSpPr>
            <a:spLocks noGrp="1"/>
          </p:cNvSpPr>
          <p:nvPr>
            <p:ph type="dt" sz="half" idx="10"/>
          </p:nvPr>
        </p:nvSpPr>
        <p:spPr/>
        <p:txBody>
          <a:bodyPr/>
          <a:lstStyle/>
          <a:p>
            <a:fld id="{7E08A27F-10B1-42DB-8265-455B92AC63C2}"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868DEE95-524D-4B50-B3D6-8E26C36400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41B6A-EDC7-48A0-96DB-6157A100AF3C}"/>
              </a:ext>
            </a:extLst>
          </p:cNvPr>
          <p:cNvSpPr>
            <a:spLocks noGrp="1"/>
          </p:cNvSpPr>
          <p:nvPr>
            <p:ph type="sldNum" sz="quarter" idx="12"/>
          </p:nvPr>
        </p:nvSpPr>
        <p:spPr/>
        <p:txBody>
          <a:bodyPr/>
          <a:lstStyle/>
          <a:p>
            <a:fld id="{2EB6F2F4-E45A-4F24-ADCE-0906A20054CB}" type="slidenum">
              <a:rPr lang="zh-CN" altLang="en-US" smtClean="0"/>
              <a:t>‹#›</a:t>
            </a:fld>
            <a:endParaRPr lang="zh-CN" altLang="en-US"/>
          </a:p>
        </p:txBody>
      </p:sp>
    </p:spTree>
    <p:extLst>
      <p:ext uri="{BB962C8B-B14F-4D97-AF65-F5344CB8AC3E}">
        <p14:creationId xmlns:p14="http://schemas.microsoft.com/office/powerpoint/2010/main" val="279231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CDE33-650A-4A04-BCFA-E26BFD07CC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2392EA-B3DA-4D4C-B35D-9A56D377BF6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1813009-13D7-4CD2-8D00-675D3ABF447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ADA9F0-8ECD-494E-AF5C-08262DFECA88}"/>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6" name="页脚占位符 5">
            <a:extLst>
              <a:ext uri="{FF2B5EF4-FFF2-40B4-BE49-F238E27FC236}">
                <a16:creationId xmlns:a16="http://schemas.microsoft.com/office/drawing/2014/main" id="{741E45D8-8F17-492D-AFC0-3576BB723C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04AE8C-45B4-4DF7-B9AC-AC0978052A01}"/>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20047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32D9D-35E1-4F10-B833-1DFD6CF70E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C15B3F-0F72-4E27-A3BC-63EFA8914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E4EFA3D-8412-4A75-9484-2E19E1AE62D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97F03A5-B5E2-489A-98BA-98AE2A5E64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2737A6-BF0D-4795-ABE0-A52E99C69C4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778CDC-2B40-4BEC-983A-E5BE258AD1C0}"/>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8" name="页脚占位符 7">
            <a:extLst>
              <a:ext uri="{FF2B5EF4-FFF2-40B4-BE49-F238E27FC236}">
                <a16:creationId xmlns:a16="http://schemas.microsoft.com/office/drawing/2014/main" id="{0DBFCC70-8F51-4EC4-86D0-B2CD0BC829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0E3967-D604-4CAD-975C-3CC00A152BC2}"/>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4029796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76889-3696-4D30-BBD3-87F5B9BB51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E1BF79-06A6-4469-8434-0589E8692887}"/>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4" name="页脚占位符 3">
            <a:extLst>
              <a:ext uri="{FF2B5EF4-FFF2-40B4-BE49-F238E27FC236}">
                <a16:creationId xmlns:a16="http://schemas.microsoft.com/office/drawing/2014/main" id="{2DDA6FCC-4FE0-444B-BB94-8F9DF4348F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D655D2-7237-40D6-88A7-FE18365F5F83}"/>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67334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79E2E2-DAB7-4D43-BE86-12E77125B0A9}"/>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3" name="页脚占位符 2">
            <a:extLst>
              <a:ext uri="{FF2B5EF4-FFF2-40B4-BE49-F238E27FC236}">
                <a16:creationId xmlns:a16="http://schemas.microsoft.com/office/drawing/2014/main" id="{6C7E84FB-899E-406E-8D41-8EFFE9BB76B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EE6434-2FF6-45BE-BE80-D176F243E0A7}"/>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32182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ACAE6-659B-48A9-8F4F-C9F15C970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B0F13A-1C0E-47C6-835E-995B2A98C5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AF0612-9173-4F35-BF5F-A58DB00A0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58B4C8-3FF6-422C-941A-E90FC5A13704}"/>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6" name="页脚占位符 5">
            <a:extLst>
              <a:ext uri="{FF2B5EF4-FFF2-40B4-BE49-F238E27FC236}">
                <a16:creationId xmlns:a16="http://schemas.microsoft.com/office/drawing/2014/main" id="{0987DBC1-CF5C-4627-9490-FAA3304FB9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0F83BA-AEB3-47AC-B87D-27FB28B1FC58}"/>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2997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62337-741A-4BA4-8097-83F3F1649E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637E69-B2B6-4F39-9B80-C5D34B1D19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CFBDE7-7B65-4DA6-97C5-50EDD32E5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9B7110-B9EB-4218-A59B-AEAD583CD859}"/>
              </a:ext>
            </a:extLst>
          </p:cNvPr>
          <p:cNvSpPr>
            <a:spLocks noGrp="1"/>
          </p:cNvSpPr>
          <p:nvPr>
            <p:ph type="dt" sz="half" idx="10"/>
          </p:nvPr>
        </p:nvSpPr>
        <p:spPr/>
        <p:txBody>
          <a:bodyPr/>
          <a:lstStyle/>
          <a:p>
            <a:fld id="{8AE2F305-54BB-4F00-B1D5-C75052B8B938}" type="datetimeFigureOut">
              <a:rPr lang="zh-CN" altLang="en-US" smtClean="0"/>
              <a:t>2024/10/17</a:t>
            </a:fld>
            <a:endParaRPr lang="zh-CN" altLang="en-US"/>
          </a:p>
        </p:txBody>
      </p:sp>
      <p:sp>
        <p:nvSpPr>
          <p:cNvPr id="6" name="页脚占位符 5">
            <a:extLst>
              <a:ext uri="{FF2B5EF4-FFF2-40B4-BE49-F238E27FC236}">
                <a16:creationId xmlns:a16="http://schemas.microsoft.com/office/drawing/2014/main" id="{15836750-168B-4AA6-9C36-0AA81BD6D1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535DF9-CDA9-4357-B489-E98735898DCF}"/>
              </a:ext>
            </a:extLst>
          </p:cNvPr>
          <p:cNvSpPr>
            <a:spLocks noGrp="1"/>
          </p:cNvSpPr>
          <p:nvPr>
            <p:ph type="sldNum" sz="quarter" idx="12"/>
          </p:nvPr>
        </p:nvSpPr>
        <p:spPr/>
        <p:txBody>
          <a:body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283706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46D9A2-B28B-4CDC-B7AB-DA5B9BE8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91BB39-96B3-411A-861B-3494EF8C3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D4E6DB-5CF8-4260-B8CA-EFC634CD8A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3DF6161F-8433-433F-B7D4-E2F2351A2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E29D22-5F8C-4C7A-A9C5-CB86B977A5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39950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46D9A2-B28B-4CDC-B7AB-DA5B9BE8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91BB39-96B3-411A-861B-3494EF8C33C7}"/>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D4E6DB-5CF8-4260-B8CA-EFC634CD8A3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2F305-54BB-4F00-B1D5-C75052B8B938}"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3DF6161F-8433-433F-B7D4-E2F2351A22C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E29D22-5F8C-4C7A-A9C5-CB86B977A50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AD435-7F17-44B0-A2A3-AA7C36A9DD04}" type="slidenum">
              <a:rPr lang="zh-CN" altLang="en-US" smtClean="0"/>
              <a:t>‹#›</a:t>
            </a:fld>
            <a:endParaRPr lang="zh-CN" altLang="en-US"/>
          </a:p>
        </p:txBody>
      </p:sp>
    </p:spTree>
    <p:extLst>
      <p:ext uri="{BB962C8B-B14F-4D97-AF65-F5344CB8AC3E}">
        <p14:creationId xmlns:p14="http://schemas.microsoft.com/office/powerpoint/2010/main" val="17145454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6BF574C-F0CC-46AC-9997-2BA74E64D5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E00B9D-9E84-4613-9C10-DE92688AD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8A27F-10B1-42DB-8265-455B92AC63C2}" type="datetimeFigureOut">
              <a:rPr lang="zh-CN" altLang="en-US" smtClean="0"/>
              <a:t>2024/10/17</a:t>
            </a:fld>
            <a:endParaRPr lang="zh-CN" altLang="en-US"/>
          </a:p>
        </p:txBody>
      </p:sp>
      <p:sp>
        <p:nvSpPr>
          <p:cNvPr id="5" name="页脚占位符 4">
            <a:extLst>
              <a:ext uri="{FF2B5EF4-FFF2-40B4-BE49-F238E27FC236}">
                <a16:creationId xmlns:a16="http://schemas.microsoft.com/office/drawing/2014/main" id="{6BA442B9-F81A-4C6F-96C8-A883D777D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5808233-B7E3-43AB-BDE4-B42B3050E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6F2F4-E45A-4F24-ADCE-0906A20054CB}" type="slidenum">
              <a:rPr lang="zh-CN" altLang="en-US" smtClean="0"/>
              <a:t>‹#›</a:t>
            </a:fld>
            <a:endParaRPr lang="zh-CN" altLang="en-US"/>
          </a:p>
        </p:txBody>
      </p:sp>
      <p:pic>
        <p:nvPicPr>
          <p:cNvPr id="8" name="图片 7">
            <a:extLst>
              <a:ext uri="{FF2B5EF4-FFF2-40B4-BE49-F238E27FC236}">
                <a16:creationId xmlns:a16="http://schemas.microsoft.com/office/drawing/2014/main" id="{4FE219E3-7E06-41A3-A00D-A919A43972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85803" y="26761"/>
            <a:ext cx="897698" cy="879744"/>
          </a:xfrm>
          <a:prstGeom prst="rect">
            <a:avLst/>
          </a:prstGeom>
        </p:spPr>
      </p:pic>
      <p:cxnSp>
        <p:nvCxnSpPr>
          <p:cNvPr id="10" name="直接连接符 9">
            <a:extLst>
              <a:ext uri="{FF2B5EF4-FFF2-40B4-BE49-F238E27FC236}">
                <a16:creationId xmlns:a16="http://schemas.microsoft.com/office/drawing/2014/main" id="{4169C564-A93F-4B93-9324-23F411ED5F3B}"/>
              </a:ext>
            </a:extLst>
          </p:cNvPr>
          <p:cNvCxnSpPr/>
          <p:nvPr userDrawn="1"/>
        </p:nvCxnSpPr>
        <p:spPr>
          <a:xfrm>
            <a:off x="0" y="945715"/>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9896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8.xml"/><Relationship Id="rId7" Type="http://schemas.openxmlformats.org/officeDocument/2006/relationships/image" Target="../media/image1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image" Target="../media/image1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notesSlide" Target="../notesSlides/notesSlide13.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4.xml"/><Relationship Id="rId7" Type="http://schemas.openxmlformats.org/officeDocument/2006/relationships/image" Target="../media/image1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6.png"/><Relationship Id="rId5" Type="http://schemas.openxmlformats.org/officeDocument/2006/relationships/notesSlide" Target="../notesSlides/notesSlide14.xml"/><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C:\Users\Administrator\Desktop\为而非.png">
            <a:extLst>
              <a:ext uri="{FF2B5EF4-FFF2-40B4-BE49-F238E27FC236}">
                <a16:creationId xmlns:a16="http://schemas.microsoft.com/office/drawing/2014/main" id="{25CA3851-F222-4163-92C0-8AECEA2C5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16"/>
          <a:stretch/>
        </p:blipFill>
        <p:spPr bwMode="auto">
          <a:xfrm>
            <a:off x="1089764" y="31790"/>
            <a:ext cx="3443614"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Grp="1" noChangeArrowheads="1"/>
          </p:cNvSpPr>
          <p:nvPr>
            <p:ph type="subTitle" idx="1"/>
          </p:nvPr>
        </p:nvSpPr>
        <p:spPr>
          <a:xfrm>
            <a:off x="0" y="4238106"/>
            <a:ext cx="12192000" cy="1752600"/>
          </a:xfrm>
        </p:spPr>
        <p:txBody>
          <a:bodyPr>
            <a:noAutofit/>
          </a:bodyPr>
          <a:lstStyle/>
          <a:p>
            <a:pPr eaLnBrk="1" hangingPunct="1">
              <a:lnSpc>
                <a:spcPct val="150000"/>
              </a:lnSpc>
              <a:spcBef>
                <a:spcPts val="600"/>
              </a:spcBef>
            </a:pPr>
            <a:r>
              <a:rPr lang="zh-CN" altLang="en-US" sz="4000" b="1" dirty="0">
                <a:solidFill>
                  <a:srgbClr val="2D2D8A"/>
                </a:solidFill>
                <a:latin typeface="Times New Roman" panose="02020603050405020304" pitchFamily="18" charset="0"/>
                <a:ea typeface="黑体" panose="02010609060101010101" pitchFamily="49" charset="-122"/>
              </a:rPr>
              <a:t>汇报人：张国新</a:t>
            </a:r>
            <a:endParaRPr lang="en-US" altLang="zh-CN" sz="4000" b="1" dirty="0">
              <a:solidFill>
                <a:srgbClr val="2D2D8A"/>
              </a:solidFill>
              <a:latin typeface="Times New Roman" panose="02020603050405020304" pitchFamily="18" charset="0"/>
              <a:ea typeface="黑体" panose="02010609060101010101" pitchFamily="49" charset="-122"/>
            </a:endParaRPr>
          </a:p>
          <a:p>
            <a:pPr eaLnBrk="1" hangingPunct="1">
              <a:lnSpc>
                <a:spcPct val="150000"/>
              </a:lnSpc>
              <a:spcBef>
                <a:spcPts val="600"/>
              </a:spcBef>
            </a:pPr>
            <a:r>
              <a:rPr lang="en-US" altLang="zh-CN" sz="4000" b="1" dirty="0">
                <a:solidFill>
                  <a:srgbClr val="2D2D8A"/>
                </a:solidFill>
                <a:latin typeface="Times New Roman" panose="02020603050405020304" pitchFamily="18" charset="0"/>
                <a:ea typeface="黑体" panose="02010609060101010101" pitchFamily="49" charset="-122"/>
              </a:rPr>
              <a:t>2024</a:t>
            </a:r>
            <a:r>
              <a:rPr lang="zh-CN" altLang="en-US" sz="4000" b="1" dirty="0">
                <a:solidFill>
                  <a:srgbClr val="2D2D8A"/>
                </a:solidFill>
                <a:latin typeface="Times New Roman" panose="02020603050405020304" pitchFamily="18" charset="0"/>
                <a:ea typeface="黑体" panose="02010609060101010101" pitchFamily="49" charset="-122"/>
              </a:rPr>
              <a:t>年</a:t>
            </a:r>
            <a:r>
              <a:rPr lang="en-US" altLang="zh-CN" sz="4000" b="1" dirty="0">
                <a:solidFill>
                  <a:srgbClr val="2D2D8A"/>
                </a:solidFill>
                <a:latin typeface="Times New Roman" panose="02020603050405020304" pitchFamily="18" charset="0"/>
                <a:ea typeface="黑体" panose="02010609060101010101" pitchFamily="49" charset="-122"/>
              </a:rPr>
              <a:t>10</a:t>
            </a:r>
            <a:r>
              <a:rPr lang="zh-CN" altLang="en-US" sz="4000" b="1" dirty="0">
                <a:solidFill>
                  <a:srgbClr val="2D2D8A"/>
                </a:solidFill>
                <a:latin typeface="Times New Roman" panose="02020603050405020304" pitchFamily="18" charset="0"/>
                <a:ea typeface="黑体" panose="02010609060101010101" pitchFamily="49" charset="-122"/>
              </a:rPr>
              <a:t>月</a:t>
            </a:r>
            <a:r>
              <a:rPr lang="en-US" altLang="zh-CN" sz="4000" b="1" dirty="0">
                <a:solidFill>
                  <a:srgbClr val="2D2D8A"/>
                </a:solidFill>
                <a:latin typeface="Times New Roman" panose="02020603050405020304" pitchFamily="18" charset="0"/>
                <a:ea typeface="黑体" panose="02010609060101010101" pitchFamily="49" charset="-122"/>
              </a:rPr>
              <a:t>18</a:t>
            </a:r>
            <a:r>
              <a:rPr lang="zh-CN" altLang="en-US" sz="4000" b="1" dirty="0">
                <a:solidFill>
                  <a:srgbClr val="2D2D8A"/>
                </a:solidFill>
                <a:latin typeface="Times New Roman" panose="02020603050405020304" pitchFamily="18" charset="0"/>
                <a:ea typeface="黑体" panose="02010609060101010101" pitchFamily="49" charset="-122"/>
              </a:rPr>
              <a:t>日</a:t>
            </a:r>
            <a:endParaRPr lang="en-US" altLang="zh-CN" sz="4000" b="1" dirty="0">
              <a:solidFill>
                <a:srgbClr val="2D2D8A"/>
              </a:solidFill>
              <a:latin typeface="Times New Roman" panose="02020603050405020304" pitchFamily="18" charset="0"/>
              <a:ea typeface="黑体" panose="02010609060101010101" pitchFamily="49" charset="-122"/>
            </a:endParaRPr>
          </a:p>
        </p:txBody>
      </p:sp>
      <p:sp>
        <p:nvSpPr>
          <p:cNvPr id="5" name="Rectangle 6">
            <a:extLst>
              <a:ext uri="{FF2B5EF4-FFF2-40B4-BE49-F238E27FC236}">
                <a16:creationId xmlns:a16="http://schemas.microsoft.com/office/drawing/2014/main" id="{95412DE3-8F77-49AF-A97F-CA7F70BB54E0}"/>
              </a:ext>
            </a:extLst>
          </p:cNvPr>
          <p:cNvSpPr txBox="1">
            <a:spLocks noChangeArrowheads="1"/>
          </p:cNvSpPr>
          <p:nvPr/>
        </p:nvSpPr>
        <p:spPr>
          <a:xfrm>
            <a:off x="0" y="1882157"/>
            <a:ext cx="12192000" cy="2231380"/>
          </a:xfrm>
          <a:prstGeom prst="rect">
            <a:avLst/>
          </a:prstGeom>
        </p:spPr>
        <p:txBody>
          <a:bodyPr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Aft>
                <a:spcPts val="600"/>
              </a:spcAft>
            </a:pPr>
            <a:r>
              <a:rPr lang="zh-CN" altLang="en-US" sz="5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文献阅读与研究方向汇报</a:t>
            </a:r>
            <a:endParaRPr lang="en-US" altLang="zh-CN" sz="5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pP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子方向：高能气体致裂</a:t>
            </a:r>
            <a:r>
              <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4000" b="1" baseline="-25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压裂</a:t>
            </a:r>
            <a:endPar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pPr>
            <a:r>
              <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裂缝起裂与扩展机理</a:t>
            </a:r>
            <a:r>
              <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压裂可视化</a:t>
            </a:r>
            <a:endParaRPr lang="en-US" altLang="zh-CN"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Rectangle 6">
            <a:extLst>
              <a:ext uri="{FF2B5EF4-FFF2-40B4-BE49-F238E27FC236}">
                <a16:creationId xmlns:a16="http://schemas.microsoft.com/office/drawing/2014/main" id="{998EEF6C-EEC0-954E-508F-10BB2547062B}"/>
              </a:ext>
            </a:extLst>
          </p:cNvPr>
          <p:cNvSpPr txBox="1">
            <a:spLocks noChangeArrowheads="1"/>
          </p:cNvSpPr>
          <p:nvPr/>
        </p:nvSpPr>
        <p:spPr>
          <a:xfrm>
            <a:off x="5274733" y="345742"/>
            <a:ext cx="6900333" cy="658769"/>
          </a:xfrm>
          <a:prstGeom prst="rect">
            <a:avLst/>
          </a:prstGeom>
        </p:spPr>
        <p:txBody>
          <a:bodyPr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zh-CN" altLang="en-US" sz="2800" b="1" dirty="0">
                <a:solidFill>
                  <a:srgbClr val="0000FF"/>
                </a:solidFill>
                <a:latin typeface="微软雅黑" panose="020B0503020204020204" pitchFamily="34" charset="-122"/>
                <a:ea typeface="微软雅黑" panose="020B0503020204020204" pitchFamily="34" charset="-122"/>
              </a:rPr>
              <a:t>高压水射流钻井完井实验室超临界小组</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978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0">
            <a:extLst>
              <a:ext uri="{FF2B5EF4-FFF2-40B4-BE49-F238E27FC236}">
                <a16:creationId xmlns:a16="http://schemas.microsoft.com/office/drawing/2014/main" id="{D14B5893-0707-4AC9-89B3-4DEF377840FA}"/>
              </a:ext>
            </a:extLst>
          </p:cNvPr>
          <p:cNvSpPr/>
          <p:nvPr/>
        </p:nvSpPr>
        <p:spPr>
          <a:xfrm>
            <a:off x="-32014" y="999722"/>
            <a:ext cx="86106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研究现状 </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裂缝起裂与扩展</a:t>
            </a:r>
          </a:p>
        </p:txBody>
      </p:sp>
      <p:graphicFrame>
        <p:nvGraphicFramePr>
          <p:cNvPr id="8" name="Group 327">
            <a:extLst>
              <a:ext uri="{FF2B5EF4-FFF2-40B4-BE49-F238E27FC236}">
                <a16:creationId xmlns:a16="http://schemas.microsoft.com/office/drawing/2014/main" id="{530D605A-F5A5-4D02-B070-9DC8607A7254}"/>
              </a:ext>
            </a:extLst>
          </p:cNvPr>
          <p:cNvGraphicFramePr>
            <a:graphicFrameLocks noGrp="1"/>
          </p:cNvGraphicFramePr>
          <p:nvPr>
            <p:custDataLst>
              <p:tags r:id="rId1"/>
            </p:custDataLst>
            <p:extLst>
              <p:ext uri="{D42A27DB-BD31-4B8C-83A1-F6EECF244321}">
                <p14:modId xmlns:p14="http://schemas.microsoft.com/office/powerpoint/2010/main" val="2677572494"/>
              </p:ext>
            </p:extLst>
          </p:nvPr>
        </p:nvGraphicFramePr>
        <p:xfrm>
          <a:off x="609599" y="1641511"/>
          <a:ext cx="11335657" cy="5159649"/>
        </p:xfrm>
        <a:graphic>
          <a:graphicData uri="http://schemas.openxmlformats.org/drawingml/2006/table">
            <a:tbl>
              <a:tblPr/>
              <a:tblGrid>
                <a:gridCol w="1444058">
                  <a:extLst>
                    <a:ext uri="{9D8B030D-6E8A-4147-A177-3AD203B41FA5}">
                      <a16:colId xmlns:a16="http://schemas.microsoft.com/office/drawing/2014/main" val="20000"/>
                    </a:ext>
                  </a:extLst>
                </a:gridCol>
                <a:gridCol w="1626472">
                  <a:extLst>
                    <a:ext uri="{9D8B030D-6E8A-4147-A177-3AD203B41FA5}">
                      <a16:colId xmlns:a16="http://schemas.microsoft.com/office/drawing/2014/main" val="20001"/>
                    </a:ext>
                  </a:extLst>
                </a:gridCol>
                <a:gridCol w="8265127">
                  <a:extLst>
                    <a:ext uri="{9D8B030D-6E8A-4147-A177-3AD203B41FA5}">
                      <a16:colId xmlns:a16="http://schemas.microsoft.com/office/drawing/2014/main" val="20002"/>
                    </a:ext>
                  </a:extLst>
                </a:gridCol>
              </a:tblGrid>
              <a:tr h="42697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作者</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代表性工作简介</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extLst>
                  <a:ext uri="{0D108BD9-81ED-4DB2-BD59-A6C34878D82A}">
                    <a16:rowId xmlns:a16="http://schemas.microsoft.com/office/drawing/2014/main" val="10000"/>
                  </a:ext>
                </a:extLst>
              </a:tr>
              <a:tr h="565466">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2012</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Tsuyoshi .Ishida</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a:t>
                      </a:r>
                      <a:r>
                        <a:rPr lang="zh-CN" altLang="en-US" sz="1600" b="1"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a:t>
                      </a:r>
                      <a:r>
                        <a:rPr lang="zh-CN" altLang="zh-CN" sz="1600" b="1"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粘流体</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注入</a:t>
                      </a:r>
                      <a:r>
                        <a:rPr lang="zh-CN" altLang="zh-CN" sz="1600" b="1"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花岗岩</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压裂实验</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发现</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SC-CO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压裂和</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压裂的声发射源比水力压裂声发射源分布面积更大，</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SC-CO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裂纹比</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裂纹更倾向于三维而非平面扩展</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6659820"/>
                  </a:ext>
                </a:extLst>
              </a:tr>
              <a:tr h="802709">
                <a:tc>
                  <a:txBody>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2014</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2015</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Richard. Middleton</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SC-CO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压裂中，当</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膨胀到新的裂缝体积并冷却裂缝尖端所产生的热应力时，其</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强焦耳</a:t>
                      </a: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汤普森冷却</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可能会加强岩石的破裂，并且</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的使用不仅能增加裂缝扩展、减少</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流动阻塞</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，且具有一定的解吸作用</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5466">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2016</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Zhenguo</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He</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通过对砂岩、大理石等不同岩石进行了岩石侵蚀实验并进行扫描电镜观察分析发现超临界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射流对岩石物质的破碎主要以脆性拉伸破坏机制为主，使岩石</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更容易二次破碎</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5849397"/>
                  </a:ext>
                </a:extLst>
              </a:tr>
              <a:tr h="565466">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2022</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Weiting</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Gao</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利用电阻丝并联充当裂纹扩展熔断装置，通过电阻丝的断裂识别电阻增强的时间差，计算获得了孔洞影响下的裂缝扩展的速度，并通过</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AUTODYN</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对实验进行了数值模拟验证</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40349342"/>
                  </a:ext>
                </a:extLst>
              </a:tr>
              <a:tr h="541741">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2024</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Shengtao</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Zhou</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相变压裂在破岩过程表现出的明显聚能效应从而对冲击降低系数进行定义以及确认，并采用现场试验和数值模拟相结合的方法研究裂纹扩展特性和动态响应时空变化</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2371193"/>
                  </a:ext>
                </a:extLst>
              </a:tr>
              <a:tr h="429051">
                <a:tc gridSpan="3">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24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存在问题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just"/>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7285502"/>
                  </a:ext>
                </a:extLst>
              </a:tr>
              <a:tr h="1154425">
                <a:tc gridSpan="3">
                  <a:txBody>
                    <a:bodyPr/>
                    <a:lstStyle/>
                    <a:p>
                      <a:pPr marL="0" marR="0" lvl="0" indent="0" algn="l"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1.</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 国内外对于从</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全时空</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尺度上对岩石裂缝的</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动态</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起裂与扩展研究仍然较少；</a:t>
                      </a:r>
                      <a:endPar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l"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kumimoji="1" lang="zh-CN" altLang="en-US" sz="2000" b="1"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 </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缺乏对于</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超临界</a:t>
                      </a:r>
                      <a:r>
                        <a:rPr kumimoji="1" lang="en-US" altLang="zh-CN"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CO</a:t>
                      </a:r>
                      <a:r>
                        <a:rPr kumimoji="1" lang="en-US" altLang="zh-CN" sz="2000" b="1" baseline="-2500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kumimoji="1" lang="zh-CN" altLang="en-US" sz="2000" b="1"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聚能压裂</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在</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不同约束条件</a:t>
                      </a:r>
                      <a:r>
                        <a:rPr kumimoji="1" lang="zh-CN" altLang="en-US" sz="2000" b="1" baseline="0"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下的裂缝起裂与扩展机理的详细认识，其在不同地质条件下的缝网优化方法有待探索</a:t>
                      </a:r>
                      <a:endPar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dirty="0"/>
                    </a:p>
                  </a:txBody>
                  <a:tcPr marL="90000" marR="90000" marT="46767" marB="4676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8889440"/>
                  </a:ext>
                </a:extLst>
              </a:tr>
            </a:tbl>
          </a:graphicData>
        </a:graphic>
      </p:graphicFrame>
      <p:sp>
        <p:nvSpPr>
          <p:cNvPr id="7" name="Rectangle 4">
            <a:extLst>
              <a:ext uri="{FF2B5EF4-FFF2-40B4-BE49-F238E27FC236}">
                <a16:creationId xmlns:a16="http://schemas.microsoft.com/office/drawing/2014/main" id="{260F5B88-23BF-49D6-9051-7E0829CB8924}"/>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3</a:t>
            </a:r>
            <a:r>
              <a:rPr lang="zh-CN" altLang="en-US" sz="4000" b="1" dirty="0">
                <a:solidFill>
                  <a:srgbClr val="FF0000"/>
                </a:solidFill>
                <a:latin typeface="微软雅黑" panose="020B0503020204020204" pitchFamily="34" charset="-122"/>
                <a:ea typeface="微软雅黑" panose="020B0503020204020204" pitchFamily="34" charset="-122"/>
              </a:rPr>
              <a:t>：裂缝起裂与扩展机理</a:t>
            </a:r>
          </a:p>
        </p:txBody>
      </p:sp>
    </p:spTree>
    <p:extLst>
      <p:ext uri="{BB962C8B-B14F-4D97-AF65-F5344CB8AC3E}">
        <p14:creationId xmlns:p14="http://schemas.microsoft.com/office/powerpoint/2010/main" val="65427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0">
            <a:extLst>
              <a:ext uri="{FF2B5EF4-FFF2-40B4-BE49-F238E27FC236}">
                <a16:creationId xmlns:a16="http://schemas.microsoft.com/office/drawing/2014/main" id="{D14B5893-0707-4AC9-89B3-4DEF377840FA}"/>
              </a:ext>
            </a:extLst>
          </p:cNvPr>
          <p:cNvSpPr/>
          <p:nvPr/>
        </p:nvSpPr>
        <p:spPr>
          <a:xfrm>
            <a:off x="-32014" y="999722"/>
            <a:ext cx="86106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研究现状 </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压裂可视化</a:t>
            </a:r>
          </a:p>
        </p:txBody>
      </p:sp>
      <p:graphicFrame>
        <p:nvGraphicFramePr>
          <p:cNvPr id="8" name="Group 327">
            <a:extLst>
              <a:ext uri="{FF2B5EF4-FFF2-40B4-BE49-F238E27FC236}">
                <a16:creationId xmlns:a16="http://schemas.microsoft.com/office/drawing/2014/main" id="{530D605A-F5A5-4D02-B070-9DC8607A7254}"/>
              </a:ext>
            </a:extLst>
          </p:cNvPr>
          <p:cNvGraphicFramePr>
            <a:graphicFrameLocks noGrp="1"/>
          </p:cNvGraphicFramePr>
          <p:nvPr>
            <p:custDataLst>
              <p:tags r:id="rId1"/>
            </p:custDataLst>
            <p:extLst>
              <p:ext uri="{D42A27DB-BD31-4B8C-83A1-F6EECF244321}">
                <p14:modId xmlns:p14="http://schemas.microsoft.com/office/powerpoint/2010/main" val="1778581731"/>
              </p:ext>
            </p:extLst>
          </p:nvPr>
        </p:nvGraphicFramePr>
        <p:xfrm>
          <a:off x="609599" y="1641511"/>
          <a:ext cx="11335657" cy="4966779"/>
        </p:xfrm>
        <a:graphic>
          <a:graphicData uri="http://schemas.openxmlformats.org/drawingml/2006/table">
            <a:tbl>
              <a:tblPr/>
              <a:tblGrid>
                <a:gridCol w="1444058">
                  <a:extLst>
                    <a:ext uri="{9D8B030D-6E8A-4147-A177-3AD203B41FA5}">
                      <a16:colId xmlns:a16="http://schemas.microsoft.com/office/drawing/2014/main" val="20000"/>
                    </a:ext>
                  </a:extLst>
                </a:gridCol>
                <a:gridCol w="1626472">
                  <a:extLst>
                    <a:ext uri="{9D8B030D-6E8A-4147-A177-3AD203B41FA5}">
                      <a16:colId xmlns:a16="http://schemas.microsoft.com/office/drawing/2014/main" val="20001"/>
                    </a:ext>
                  </a:extLst>
                </a:gridCol>
                <a:gridCol w="8265127">
                  <a:extLst>
                    <a:ext uri="{9D8B030D-6E8A-4147-A177-3AD203B41FA5}">
                      <a16:colId xmlns:a16="http://schemas.microsoft.com/office/drawing/2014/main" val="20002"/>
                    </a:ext>
                  </a:extLst>
                </a:gridCol>
              </a:tblGrid>
              <a:tr h="4294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作者</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代表性工作简介</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extLst>
                  <a:ext uri="{0D108BD9-81ED-4DB2-BD59-A6C34878D82A}">
                    <a16:rowId xmlns:a16="http://schemas.microsoft.com/office/drawing/2014/main" val="10000"/>
                  </a:ext>
                </a:extLst>
              </a:tr>
              <a:tr h="562763">
                <a:tc>
                  <a:txBody>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2018</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Li </a:t>
                      </a: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Ning,Zhang</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Shicheng</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利用微震</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声发射监测技术对非常规油藏压裂裂缝几何形状和储层体积进行了研究，实验室尺度下的实验显示该技术能区分裂缝形态，并揭示裂缝复杂性与层理面连接的关系。</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8768">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2023</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杨兵</a:t>
                      </a:r>
                      <a:endPar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通过采用亚克力材料在双轴压缩条件下实施超临界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压裂实验，细致观察了动态起裂及裂缝扩展的动态特征，并运用裂缝定量化分析方法，对超临界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压裂对致密砂岩裂缝扩展特性进行了研究</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5849397"/>
                  </a:ext>
                </a:extLst>
              </a:tr>
              <a:tr h="567229">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2023</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臧雨溪、王全等</a:t>
                      </a:r>
                      <a:endPar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利用三轴伺服系统，通过高速摄影仪进行记录裂缝的起裂与扩展，实现了砂岩平板的动态裂缝可视化，并基于数字图像法（</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），反演了其在不同时空场上平板的位移及应变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40349342"/>
                  </a:ext>
                </a:extLst>
              </a:tr>
              <a:tr h="567229">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2024</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Yuanhang</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Zhang, </a:t>
                      </a: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Tiankui</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Guo</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利用物理模拟实验中的光频域反射计（</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OFDR</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）技术对室内真三轴水力压裂实验中的裂缝进行监测，其结果表明分布式光纤应变监测技术可以有效地捕捉裂缝的起裂和扩展</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67829883"/>
                  </a:ext>
                </a:extLst>
              </a:tr>
              <a:tr h="430389">
                <a:tc gridSpan="3">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24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存在问题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just"/>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7285502"/>
                  </a:ext>
                </a:extLst>
              </a:tr>
              <a:tr h="1325054">
                <a:tc gridSpan="3">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、缺少页岩下裂缝</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动态</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起裂与扩展</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宏细观</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、缺乏对</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不同地质参数及射孔</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影响下岩石裂缝动态致裂可视化表征</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dirty="0"/>
                    </a:p>
                  </a:txBody>
                  <a:tcPr marL="90000" marR="90000" marT="46767" marB="4676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8889440"/>
                  </a:ext>
                </a:extLst>
              </a:tr>
            </a:tbl>
          </a:graphicData>
        </a:graphic>
      </p:graphicFrame>
      <p:sp>
        <p:nvSpPr>
          <p:cNvPr id="7" name="Rectangle 4">
            <a:extLst>
              <a:ext uri="{FF2B5EF4-FFF2-40B4-BE49-F238E27FC236}">
                <a16:creationId xmlns:a16="http://schemas.microsoft.com/office/drawing/2014/main" id="{260F5B88-23BF-49D6-9051-7E0829CB8924}"/>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lang="en-US" altLang="zh-CN" sz="4000" b="1" dirty="0">
                <a:solidFill>
                  <a:srgbClr val="FF0000"/>
                </a:solidFill>
                <a:latin typeface="微软雅黑" panose="020B0503020204020204" pitchFamily="34" charset="-122"/>
                <a:ea typeface="微软雅黑" panose="020B0503020204020204" pitchFamily="34" charset="-122"/>
              </a:rPr>
              <a:t>4</a:t>
            </a:r>
            <a:r>
              <a:rPr lang="zh-CN" altLang="en-US" sz="4000" b="1" dirty="0">
                <a:solidFill>
                  <a:srgbClr val="FF0000"/>
                </a:solidFill>
                <a:latin typeface="微软雅黑" panose="020B0503020204020204" pitchFamily="34" charset="-122"/>
                <a:ea typeface="微软雅黑" panose="020B0503020204020204" pitchFamily="34" charset="-122"/>
              </a:rPr>
              <a:t>：压裂可视化</a:t>
            </a:r>
          </a:p>
        </p:txBody>
      </p:sp>
    </p:spTree>
    <p:extLst>
      <p:ext uri="{BB962C8B-B14F-4D97-AF65-F5344CB8AC3E}">
        <p14:creationId xmlns:p14="http://schemas.microsoft.com/office/powerpoint/2010/main" val="2688072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55310E3E-79C2-40E0-BB78-6C7B11AC3A76}"/>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lang="en-US" altLang="zh-CN" sz="4000" b="1" dirty="0">
                <a:solidFill>
                  <a:srgbClr val="FF0000"/>
                </a:solidFill>
                <a:latin typeface="微软雅黑" panose="020B0503020204020204" pitchFamily="34" charset="-122"/>
                <a:ea typeface="微软雅黑" panose="020B0503020204020204" pitchFamily="34" charset="-122"/>
              </a:rPr>
              <a:t>4</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zh-CN" altLang="en-US" sz="4000" b="1" dirty="0">
                <a:solidFill>
                  <a:srgbClr val="FF0000"/>
                </a:solidFill>
                <a:latin typeface="微软雅黑" panose="020B0503020204020204" pitchFamily="34" charset="-122"/>
                <a:ea typeface="微软雅黑" panose="020B0503020204020204" pitchFamily="34" charset="-122"/>
              </a:rPr>
              <a:t>压裂可视化</a:t>
            </a:r>
            <a:endPar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120C302-4A40-4F82-BFEB-AC87473BC94D}"/>
              </a:ext>
            </a:extLst>
          </p:cNvPr>
          <p:cNvSpPr txBox="1"/>
          <p:nvPr/>
        </p:nvSpPr>
        <p:spPr>
          <a:xfrm>
            <a:off x="232757" y="1136015"/>
            <a:ext cx="11654444" cy="954107"/>
          </a:xfrm>
          <a:prstGeom prst="rect">
            <a:avLst/>
          </a:prstGeom>
          <a:noFill/>
        </p:spPr>
        <p:txBody>
          <a:bodyPr wrap="square" rtlCol="0">
            <a:spAutoFit/>
          </a:bodyPr>
          <a:lstStyle/>
          <a:p>
            <a:pPr marL="342000" indent="-342000" fontAlgn="auto">
              <a:spcBef>
                <a:spcPts val="0"/>
              </a:spcBef>
              <a:buClr>
                <a:srgbClr val="C00000"/>
              </a:buClr>
              <a:buFont typeface="Wingdings" panose="05000000000000000000" pitchFamily="2" charset="2"/>
              <a:buChar char="u"/>
            </a:pP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起步阶段</a:t>
            </a:r>
            <a:r>
              <a:rPr lang="zh-CN" altLang="en-US" sz="2800" b="1" dirty="0">
                <a:solidFill>
                  <a:srgbClr val="0000FF"/>
                </a:solidFill>
                <a:latin typeface="微软雅黑" panose="020B0503020204020204" pitchFamily="34" charset="-122"/>
                <a:ea typeface="微软雅黑" panose="020B0503020204020204" pitchFamily="34" charset="-122"/>
                <a:cs typeface="+mn-ea"/>
                <a:sym typeface="+mn-lt"/>
              </a:rPr>
              <a:t>，以了解材料损伤、断裂及应变为主，部分研究针对裂纹扩展机理和断裂参数影响，初步实现动态光学及细观可视化</a:t>
            </a:r>
            <a:endParaRPr lang="en-US" altLang="zh-CN" sz="2800" b="1"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23" name="文本框 22">
            <a:extLst>
              <a:ext uri="{FF2B5EF4-FFF2-40B4-BE49-F238E27FC236}">
                <a16:creationId xmlns:a16="http://schemas.microsoft.com/office/drawing/2014/main" id="{E0711017-22F3-4D77-8624-20AE8CC6A89D}"/>
              </a:ext>
            </a:extLst>
          </p:cNvPr>
          <p:cNvSpPr txBox="1"/>
          <p:nvPr/>
        </p:nvSpPr>
        <p:spPr>
          <a:xfrm>
            <a:off x="327031" y="1959886"/>
            <a:ext cx="11560170" cy="1496695"/>
          </a:xfrm>
          <a:prstGeom prst="rect">
            <a:avLst/>
          </a:prstGeom>
          <a:noFill/>
        </p:spPr>
        <p:txBody>
          <a:bodyPr wrap="square" rtlCol="0">
            <a:noAutofit/>
          </a:bodyPr>
          <a:lstStyle/>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路线</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：基于不同方法（如</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DIC</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SEM</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、高速摄影仪、树脂充填等）对材料（如岩样、</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PMMA</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、弹性体</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变形场</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表面特征</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及</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光学变形</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（裂纹及尖端扩展）过程捕捉记录；</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效果</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：初步揭示了不同材料动态载荷下变形及裂缝扩展特征</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 name="文本框 23">
            <a:extLst>
              <a:ext uri="{FF2B5EF4-FFF2-40B4-BE49-F238E27FC236}">
                <a16:creationId xmlns:a16="http://schemas.microsoft.com/office/drawing/2014/main" id="{AFBE1203-F5DA-4281-A6D5-7574F309B2B2}"/>
              </a:ext>
            </a:extLst>
          </p:cNvPr>
          <p:cNvSpPr txBox="1"/>
          <p:nvPr>
            <p:custDataLst>
              <p:tags r:id="rId1"/>
            </p:custDataLst>
          </p:nvPr>
        </p:nvSpPr>
        <p:spPr>
          <a:xfrm>
            <a:off x="631688" y="6048246"/>
            <a:ext cx="3665797" cy="646042"/>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亚裂纹扩展及劈裂断裂</a:t>
            </a:r>
            <a:endParaRPr lang="en-US" altLang="zh-CN" dirty="0">
              <a:latin typeface="微软雅黑" panose="020B0503020204020204" pitchFamily="34" charset="-122"/>
              <a:ea typeface="微软雅黑" panose="020B0503020204020204" pitchFamily="34" charset="-122"/>
              <a:sym typeface="+mn-lt"/>
            </a:endParaRPr>
          </a:p>
          <a:p>
            <a:r>
              <a:rPr lang="zh-CN" altLang="en-US" dirty="0">
                <a:latin typeface="微软雅黑" panose="020B0503020204020204" pitchFamily="34" charset="-122"/>
                <a:ea typeface="微软雅黑" panose="020B0503020204020204" pitchFamily="34" charset="-122"/>
                <a:sym typeface="+mn-lt"/>
              </a:rPr>
              <a:t>（</a:t>
            </a:r>
            <a:r>
              <a:rPr lang="en-US" altLang="zh-CN" dirty="0">
                <a:latin typeface="微软雅黑" panose="020B0503020204020204" pitchFamily="34" charset="-122"/>
                <a:ea typeface="微软雅黑" panose="020B0503020204020204" pitchFamily="34" charset="-122"/>
                <a:sym typeface="+mn-lt"/>
              </a:rPr>
              <a:t>2005</a:t>
            </a:r>
            <a:r>
              <a:rPr lang="zh-CN" altLang="en-US" dirty="0">
                <a:latin typeface="微软雅黑" panose="020B0503020204020204" pitchFamily="34" charset="-122"/>
                <a:ea typeface="微软雅黑" panose="020B0503020204020204" pitchFamily="34" charset="-122"/>
                <a:sym typeface="+mn-lt"/>
              </a:rPr>
              <a:t>）</a:t>
            </a:r>
          </a:p>
        </p:txBody>
      </p:sp>
      <p:sp>
        <p:nvSpPr>
          <p:cNvPr id="25" name="文本框 24">
            <a:extLst>
              <a:ext uri="{FF2B5EF4-FFF2-40B4-BE49-F238E27FC236}">
                <a16:creationId xmlns:a16="http://schemas.microsoft.com/office/drawing/2014/main" id="{81505474-4A56-4FB4-BE5B-C21CCD213CD7}"/>
              </a:ext>
            </a:extLst>
          </p:cNvPr>
          <p:cNvSpPr txBox="1"/>
          <p:nvPr>
            <p:custDataLst>
              <p:tags r:id="rId2"/>
            </p:custDataLst>
          </p:nvPr>
        </p:nvSpPr>
        <p:spPr>
          <a:xfrm>
            <a:off x="8087917" y="6087069"/>
            <a:ext cx="3386052" cy="646042"/>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区域变形场矢量流</a:t>
            </a:r>
            <a:endParaRPr lang="en-US" altLang="zh-CN" dirty="0">
              <a:latin typeface="微软雅黑" panose="020B0503020204020204" pitchFamily="34" charset="-122"/>
              <a:ea typeface="微软雅黑" panose="020B0503020204020204" pitchFamily="34" charset="-122"/>
              <a:sym typeface="+mn-lt"/>
            </a:endParaRPr>
          </a:p>
          <a:p>
            <a:r>
              <a:rPr lang="zh-CN" altLang="en-US" dirty="0">
                <a:latin typeface="微软雅黑" panose="020B0503020204020204" pitchFamily="34" charset="-122"/>
                <a:ea typeface="微软雅黑" panose="020B0503020204020204" pitchFamily="34" charset="-122"/>
                <a:sym typeface="+mn-lt"/>
              </a:rPr>
              <a:t>（</a:t>
            </a:r>
            <a:r>
              <a:rPr lang="en-US" altLang="zh-CN" dirty="0">
                <a:latin typeface="微软雅黑" panose="020B0503020204020204" pitchFamily="34" charset="-122"/>
                <a:ea typeface="微软雅黑" panose="020B0503020204020204" pitchFamily="34" charset="-122"/>
                <a:sym typeface="+mn-lt"/>
              </a:rPr>
              <a:t>2005</a:t>
            </a:r>
            <a:r>
              <a:rPr lang="zh-CN" altLang="en-US" dirty="0">
                <a:latin typeface="微软雅黑" panose="020B0503020204020204" pitchFamily="34" charset="-122"/>
                <a:ea typeface="微软雅黑" panose="020B0503020204020204" pitchFamily="34" charset="-122"/>
                <a:sym typeface="+mn-lt"/>
              </a:rPr>
              <a:t>）</a:t>
            </a:r>
          </a:p>
        </p:txBody>
      </p:sp>
      <p:pic>
        <p:nvPicPr>
          <p:cNvPr id="26" name="图片 25">
            <a:extLst>
              <a:ext uri="{FF2B5EF4-FFF2-40B4-BE49-F238E27FC236}">
                <a16:creationId xmlns:a16="http://schemas.microsoft.com/office/drawing/2014/main" id="{4D16CC9F-8733-4BB1-9A75-CF53D2344F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883" y="3456061"/>
            <a:ext cx="2811407" cy="2465870"/>
          </a:xfrm>
          <a:prstGeom prst="rect">
            <a:avLst/>
          </a:prstGeom>
          <a:ln>
            <a:solidFill>
              <a:schemeClr val="bg1">
                <a:lumMod val="65000"/>
              </a:schemeClr>
            </a:solidFill>
          </a:ln>
        </p:spPr>
      </p:pic>
      <p:pic>
        <p:nvPicPr>
          <p:cNvPr id="40" name="图片 39">
            <a:extLst>
              <a:ext uri="{FF2B5EF4-FFF2-40B4-BE49-F238E27FC236}">
                <a16:creationId xmlns:a16="http://schemas.microsoft.com/office/drawing/2014/main" id="{ADAADFAC-2A05-4DC2-8E70-E71572BCF5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906" y="3410324"/>
            <a:ext cx="3264773" cy="2646961"/>
          </a:xfrm>
          <a:prstGeom prst="rect">
            <a:avLst/>
          </a:prstGeom>
          <a:ln>
            <a:solidFill>
              <a:schemeClr val="bg1">
                <a:lumMod val="65000"/>
              </a:schemeClr>
            </a:solidFill>
          </a:ln>
        </p:spPr>
      </p:pic>
      <p:pic>
        <p:nvPicPr>
          <p:cNvPr id="42" name="图片 41">
            <a:extLst>
              <a:ext uri="{FF2B5EF4-FFF2-40B4-BE49-F238E27FC236}">
                <a16:creationId xmlns:a16="http://schemas.microsoft.com/office/drawing/2014/main" id="{02AC2060-AB7A-4EC8-8A40-67D31795C7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0746" y="3438236"/>
            <a:ext cx="2664815" cy="2644062"/>
          </a:xfrm>
          <a:prstGeom prst="rect">
            <a:avLst/>
          </a:prstGeom>
        </p:spPr>
      </p:pic>
      <p:sp>
        <p:nvSpPr>
          <p:cNvPr id="16" name="矩形 15">
            <a:extLst>
              <a:ext uri="{FF2B5EF4-FFF2-40B4-BE49-F238E27FC236}">
                <a16:creationId xmlns:a16="http://schemas.microsoft.com/office/drawing/2014/main" id="{CD3BD515-C8A3-4833-BE12-851789D82A33}"/>
              </a:ext>
            </a:extLst>
          </p:cNvPr>
          <p:cNvSpPr/>
          <p:nvPr/>
        </p:nvSpPr>
        <p:spPr>
          <a:xfrm>
            <a:off x="2447248" y="4404696"/>
            <a:ext cx="1101888" cy="277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扩展裂纹</a:t>
            </a:r>
          </a:p>
        </p:txBody>
      </p:sp>
      <p:sp>
        <p:nvSpPr>
          <p:cNvPr id="18" name="文本框 17">
            <a:extLst>
              <a:ext uri="{FF2B5EF4-FFF2-40B4-BE49-F238E27FC236}">
                <a16:creationId xmlns:a16="http://schemas.microsoft.com/office/drawing/2014/main" id="{35525627-3DF7-4FDC-80A6-A3683DB88256}"/>
              </a:ext>
            </a:extLst>
          </p:cNvPr>
          <p:cNvSpPr txBox="1"/>
          <p:nvPr>
            <p:custDataLst>
              <p:tags r:id="rId3"/>
            </p:custDataLst>
          </p:nvPr>
        </p:nvSpPr>
        <p:spPr>
          <a:xfrm>
            <a:off x="4131412" y="6057482"/>
            <a:ext cx="3665797" cy="646042"/>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树脂充填表征裂缝形状</a:t>
            </a:r>
            <a:endParaRPr lang="en-US" altLang="zh-CN" dirty="0">
              <a:latin typeface="微软雅黑" panose="020B0503020204020204" pitchFamily="34" charset="-122"/>
              <a:ea typeface="微软雅黑" panose="020B0503020204020204" pitchFamily="34" charset="-122"/>
              <a:sym typeface="+mn-lt"/>
            </a:endParaRPr>
          </a:p>
          <a:p>
            <a:r>
              <a:rPr lang="zh-CN" altLang="en-US" dirty="0">
                <a:latin typeface="微软雅黑" panose="020B0503020204020204" pitchFamily="34" charset="-122"/>
                <a:ea typeface="微软雅黑" panose="020B0503020204020204" pitchFamily="34" charset="-122"/>
                <a:sym typeface="+mn-lt"/>
              </a:rPr>
              <a:t>（</a:t>
            </a:r>
            <a:r>
              <a:rPr lang="en-US" altLang="zh-CN" dirty="0">
                <a:latin typeface="微软雅黑" panose="020B0503020204020204" pitchFamily="34" charset="-122"/>
                <a:ea typeface="微软雅黑" panose="020B0503020204020204" pitchFamily="34" charset="-122"/>
                <a:sym typeface="+mn-lt"/>
              </a:rPr>
              <a:t>2002</a:t>
            </a:r>
            <a:r>
              <a:rPr lang="zh-CN" altLang="en-US" dirty="0">
                <a:latin typeface="微软雅黑" panose="020B0503020204020204" pitchFamily="34" charset="-122"/>
                <a:ea typeface="微软雅黑" panose="020B0503020204020204" pitchFamily="34" charset="-122"/>
                <a:sym typeface="+mn-lt"/>
              </a:rPr>
              <a:t>）</a:t>
            </a:r>
          </a:p>
        </p:txBody>
      </p:sp>
    </p:spTree>
    <p:extLst>
      <p:ext uri="{BB962C8B-B14F-4D97-AF65-F5344CB8AC3E}">
        <p14:creationId xmlns:p14="http://schemas.microsoft.com/office/powerpoint/2010/main" val="978143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55310E3E-79C2-40E0-BB78-6C7B11AC3A76}"/>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lang="en-US" altLang="zh-CN" sz="4000" b="1" dirty="0">
                <a:solidFill>
                  <a:srgbClr val="FF0000"/>
                </a:solidFill>
                <a:latin typeface="微软雅黑" panose="020B0503020204020204" pitchFamily="34" charset="-122"/>
                <a:ea typeface="微软雅黑" panose="020B0503020204020204" pitchFamily="34" charset="-122"/>
              </a:rPr>
              <a:t>4</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zh-CN" altLang="en-US" sz="4000" b="1" dirty="0">
                <a:solidFill>
                  <a:srgbClr val="FF0000"/>
                </a:solidFill>
                <a:latin typeface="微软雅黑" panose="020B0503020204020204" pitchFamily="34" charset="-122"/>
                <a:ea typeface="微软雅黑" panose="020B0503020204020204" pitchFamily="34" charset="-122"/>
              </a:rPr>
              <a:t>压裂可视化</a:t>
            </a:r>
            <a:endPar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120C302-4A40-4F82-BFEB-AC87473BC94D}"/>
              </a:ext>
            </a:extLst>
          </p:cNvPr>
          <p:cNvSpPr txBox="1"/>
          <p:nvPr/>
        </p:nvSpPr>
        <p:spPr>
          <a:xfrm>
            <a:off x="232757" y="1136015"/>
            <a:ext cx="11654444" cy="954107"/>
          </a:xfrm>
          <a:prstGeom prst="rect">
            <a:avLst/>
          </a:prstGeom>
          <a:noFill/>
        </p:spPr>
        <p:txBody>
          <a:bodyPr wrap="square" rtlCol="0">
            <a:spAutoFit/>
          </a:bodyPr>
          <a:lstStyle/>
          <a:p>
            <a:pPr marL="342000" indent="-342000" fontAlgn="auto">
              <a:spcBef>
                <a:spcPts val="0"/>
              </a:spcBef>
              <a:buClr>
                <a:srgbClr val="C00000"/>
              </a:buClr>
              <a:buFont typeface="Wingdings" panose="05000000000000000000" pitchFamily="2" charset="2"/>
              <a:buChar char="u"/>
            </a:pP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发展阶段</a:t>
            </a:r>
            <a:r>
              <a:rPr lang="zh-CN" altLang="en-US" sz="2800" b="1" dirty="0">
                <a:solidFill>
                  <a:srgbClr val="0000FF"/>
                </a:solidFill>
                <a:latin typeface="微软雅黑" panose="020B0503020204020204" pitchFamily="34" charset="-122"/>
                <a:ea typeface="微软雅黑" panose="020B0503020204020204" pitchFamily="34" charset="-122"/>
                <a:cs typeface="+mn-ea"/>
                <a:sym typeface="+mn-lt"/>
              </a:rPr>
              <a:t>，对受载材料表面特征，损伤参数及裂缝行为等有了更进一步的认识，实现了应力波参数的二维可视化</a:t>
            </a:r>
            <a:endParaRPr lang="en-US" altLang="zh-CN" sz="2800" b="1"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23" name="文本框 22">
            <a:extLst>
              <a:ext uri="{FF2B5EF4-FFF2-40B4-BE49-F238E27FC236}">
                <a16:creationId xmlns:a16="http://schemas.microsoft.com/office/drawing/2014/main" id="{E0711017-22F3-4D77-8624-20AE8CC6A89D}"/>
              </a:ext>
            </a:extLst>
          </p:cNvPr>
          <p:cNvSpPr txBox="1"/>
          <p:nvPr/>
        </p:nvSpPr>
        <p:spPr>
          <a:xfrm>
            <a:off x="399073" y="2031868"/>
            <a:ext cx="11560170" cy="1496695"/>
          </a:xfrm>
          <a:prstGeom prst="rect">
            <a:avLst/>
          </a:prstGeom>
          <a:noFill/>
        </p:spPr>
        <p:txBody>
          <a:bodyPr wrap="square" rtlCol="0">
            <a:noAutofit/>
          </a:bodyPr>
          <a:lstStyle/>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路线</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：以</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DIC</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、形貌分析、声发射监测、</a:t>
            </a:r>
            <a:r>
              <a:rPr lang="en-US" altLang="zh-CN" sz="2400" b="1" dirty="0">
                <a:solidFill>
                  <a:prstClr val="black"/>
                </a:solidFill>
                <a:latin typeface="微软雅黑" panose="020B0503020204020204" pitchFamily="34" charset="-122"/>
                <a:ea typeface="微软雅黑" panose="020B0503020204020204" pitchFamily="34" charset="-122"/>
                <a:cs typeface="+mn-ea"/>
                <a:sym typeface="+mn-lt"/>
              </a:rPr>
              <a:t>CT</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断层扫描等技术为主，对样品三维成像、裂缝扩展、应力应变及损伤传递开展更进一步研究</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效果</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：进一步刻画了不同载荷条件下应力波传播、材料变形以及裂缝扩展等特征</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 name="文本框 23">
            <a:extLst>
              <a:ext uri="{FF2B5EF4-FFF2-40B4-BE49-F238E27FC236}">
                <a16:creationId xmlns:a16="http://schemas.microsoft.com/office/drawing/2014/main" id="{AFBE1203-F5DA-4281-A6D5-7574F309B2B2}"/>
              </a:ext>
            </a:extLst>
          </p:cNvPr>
          <p:cNvSpPr txBox="1"/>
          <p:nvPr>
            <p:custDataLst>
              <p:tags r:id="rId1"/>
            </p:custDataLst>
          </p:nvPr>
        </p:nvSpPr>
        <p:spPr>
          <a:xfrm>
            <a:off x="847628" y="6013604"/>
            <a:ext cx="3090057" cy="923041"/>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高强度紫外线下使用染料浸渍和数码摄影绘制裂缝图</a:t>
            </a:r>
            <a:endParaRPr lang="en-US" altLang="zh-CN" dirty="0">
              <a:latin typeface="微软雅黑" panose="020B0503020204020204" pitchFamily="34" charset="-122"/>
              <a:ea typeface="微软雅黑" panose="020B0503020204020204" pitchFamily="34" charset="-122"/>
              <a:sym typeface="+mn-lt"/>
            </a:endParaRPr>
          </a:p>
          <a:p>
            <a:r>
              <a:rPr lang="zh-CN" altLang="en-US" dirty="0">
                <a:latin typeface="微软雅黑" panose="020B0503020204020204" pitchFamily="34" charset="-122"/>
                <a:ea typeface="微软雅黑" panose="020B0503020204020204" pitchFamily="34" charset="-122"/>
                <a:sym typeface="+mn-lt"/>
              </a:rPr>
              <a:t>（</a:t>
            </a:r>
            <a:r>
              <a:rPr lang="en-US" altLang="zh-CN" dirty="0">
                <a:latin typeface="微软雅黑" panose="020B0503020204020204" pitchFamily="34" charset="-122"/>
                <a:ea typeface="微软雅黑" panose="020B0503020204020204" pitchFamily="34" charset="-122"/>
                <a:sym typeface="+mn-lt"/>
              </a:rPr>
              <a:t>2012</a:t>
            </a:r>
            <a:r>
              <a:rPr lang="zh-CN" altLang="en-US" dirty="0">
                <a:latin typeface="微软雅黑" panose="020B0503020204020204" pitchFamily="34" charset="-122"/>
                <a:ea typeface="微软雅黑" panose="020B0503020204020204" pitchFamily="34" charset="-122"/>
                <a:sym typeface="+mn-lt"/>
              </a:rPr>
              <a:t>）</a:t>
            </a:r>
          </a:p>
        </p:txBody>
      </p:sp>
      <p:sp>
        <p:nvSpPr>
          <p:cNvPr id="25" name="文本框 24">
            <a:extLst>
              <a:ext uri="{FF2B5EF4-FFF2-40B4-BE49-F238E27FC236}">
                <a16:creationId xmlns:a16="http://schemas.microsoft.com/office/drawing/2014/main" id="{81505474-4A56-4FB4-BE5B-C21CCD213CD7}"/>
              </a:ext>
            </a:extLst>
          </p:cNvPr>
          <p:cNvSpPr txBox="1"/>
          <p:nvPr>
            <p:custDataLst>
              <p:tags r:id="rId2"/>
            </p:custDataLst>
          </p:nvPr>
        </p:nvSpPr>
        <p:spPr>
          <a:xfrm>
            <a:off x="8121857" y="6048246"/>
            <a:ext cx="3386052" cy="646042"/>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国外早期裂缝观测分析系统（</a:t>
            </a:r>
            <a:r>
              <a:rPr lang="en-US" altLang="zh-CN" dirty="0">
                <a:latin typeface="微软雅黑" panose="020B0503020204020204" pitchFamily="34" charset="-122"/>
                <a:ea typeface="微软雅黑" panose="020B0503020204020204" pitchFamily="34" charset="-122"/>
                <a:sym typeface="+mn-lt"/>
              </a:rPr>
              <a:t>1970</a:t>
            </a:r>
            <a:r>
              <a:rPr lang="zh-CN" altLang="en-US" dirty="0">
                <a:latin typeface="微软雅黑" panose="020B0503020204020204" pitchFamily="34" charset="-122"/>
                <a:ea typeface="微软雅黑" panose="020B0503020204020204" pitchFamily="34" charset="-122"/>
                <a:sym typeface="+mn-lt"/>
              </a:rPr>
              <a:t>）</a:t>
            </a:r>
          </a:p>
        </p:txBody>
      </p:sp>
      <p:pic>
        <p:nvPicPr>
          <p:cNvPr id="40" name="图片 39">
            <a:extLst>
              <a:ext uri="{FF2B5EF4-FFF2-40B4-BE49-F238E27FC236}">
                <a16:creationId xmlns:a16="http://schemas.microsoft.com/office/drawing/2014/main" id="{ADAADFAC-2A05-4DC2-8E70-E71572BCF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1600" y="3408625"/>
            <a:ext cx="2462972" cy="2648857"/>
          </a:xfrm>
          <a:prstGeom prst="rect">
            <a:avLst/>
          </a:prstGeom>
          <a:ln>
            <a:solidFill>
              <a:schemeClr val="bg1">
                <a:lumMod val="65000"/>
              </a:schemeClr>
            </a:solidFill>
          </a:ln>
        </p:spPr>
      </p:pic>
      <p:pic>
        <p:nvPicPr>
          <p:cNvPr id="42" name="图片 41">
            <a:extLst>
              <a:ext uri="{FF2B5EF4-FFF2-40B4-BE49-F238E27FC236}">
                <a16:creationId xmlns:a16="http://schemas.microsoft.com/office/drawing/2014/main" id="{02AC2060-AB7A-4EC8-8A40-67D31795C7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8942" y="3492873"/>
            <a:ext cx="3593043" cy="2550012"/>
          </a:xfrm>
          <a:prstGeom prst="rect">
            <a:avLst/>
          </a:prstGeom>
        </p:spPr>
      </p:pic>
      <p:sp>
        <p:nvSpPr>
          <p:cNvPr id="18" name="文本框 17">
            <a:extLst>
              <a:ext uri="{FF2B5EF4-FFF2-40B4-BE49-F238E27FC236}">
                <a16:creationId xmlns:a16="http://schemas.microsoft.com/office/drawing/2014/main" id="{35525627-3DF7-4FDC-80A6-A3683DB88256}"/>
              </a:ext>
            </a:extLst>
          </p:cNvPr>
          <p:cNvSpPr txBox="1"/>
          <p:nvPr>
            <p:custDataLst>
              <p:tags r:id="rId3"/>
            </p:custDataLst>
          </p:nvPr>
        </p:nvSpPr>
        <p:spPr>
          <a:xfrm>
            <a:off x="4168356" y="6057482"/>
            <a:ext cx="3665797" cy="646042"/>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光弹观测应力波可视化</a:t>
            </a:r>
            <a:endParaRPr lang="en-US" altLang="zh-CN" dirty="0">
              <a:latin typeface="微软雅黑" panose="020B0503020204020204" pitchFamily="34" charset="-122"/>
              <a:ea typeface="微软雅黑" panose="020B0503020204020204" pitchFamily="34" charset="-122"/>
              <a:sym typeface="+mn-lt"/>
            </a:endParaRPr>
          </a:p>
          <a:p>
            <a:r>
              <a:rPr lang="zh-CN" altLang="en-US" dirty="0">
                <a:latin typeface="微软雅黑" panose="020B0503020204020204" pitchFamily="34" charset="-122"/>
                <a:ea typeface="微软雅黑" panose="020B0503020204020204" pitchFamily="34" charset="-122"/>
                <a:sym typeface="+mn-lt"/>
              </a:rPr>
              <a:t>（</a:t>
            </a:r>
            <a:r>
              <a:rPr lang="en-US" altLang="zh-CN" dirty="0">
                <a:latin typeface="微软雅黑" panose="020B0503020204020204" pitchFamily="34" charset="-122"/>
                <a:ea typeface="微软雅黑" panose="020B0503020204020204" pitchFamily="34" charset="-122"/>
                <a:sym typeface="+mn-lt"/>
              </a:rPr>
              <a:t>2011</a:t>
            </a:r>
            <a:r>
              <a:rPr lang="zh-CN" altLang="en-US" dirty="0">
                <a:latin typeface="微软雅黑" panose="020B0503020204020204" pitchFamily="34" charset="-122"/>
                <a:ea typeface="微软雅黑" panose="020B0503020204020204" pitchFamily="34" charset="-122"/>
                <a:sym typeface="+mn-lt"/>
              </a:rPr>
              <a:t>）</a:t>
            </a:r>
          </a:p>
        </p:txBody>
      </p:sp>
      <p:pic>
        <p:nvPicPr>
          <p:cNvPr id="4" name="图片 3">
            <a:extLst>
              <a:ext uri="{FF2B5EF4-FFF2-40B4-BE49-F238E27FC236}">
                <a16:creationId xmlns:a16="http://schemas.microsoft.com/office/drawing/2014/main" id="{A2913A7C-7946-4705-A634-BE44B42F0C6F}"/>
              </a:ext>
            </a:extLst>
          </p:cNvPr>
          <p:cNvPicPr>
            <a:picLocks noChangeAspect="1"/>
          </p:cNvPicPr>
          <p:nvPr/>
        </p:nvPicPr>
        <p:blipFill>
          <a:blip r:embed="rId8"/>
          <a:stretch>
            <a:fillRect/>
          </a:stretch>
        </p:blipFill>
        <p:spPr>
          <a:xfrm>
            <a:off x="1055982" y="3452346"/>
            <a:ext cx="2673351" cy="2631066"/>
          </a:xfrm>
          <a:prstGeom prst="rect">
            <a:avLst/>
          </a:prstGeom>
        </p:spPr>
      </p:pic>
    </p:spTree>
    <p:extLst>
      <p:ext uri="{BB962C8B-B14F-4D97-AF65-F5344CB8AC3E}">
        <p14:creationId xmlns:p14="http://schemas.microsoft.com/office/powerpoint/2010/main" val="1169100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1146A7-BC1E-440B-968D-72180CE5FCFA}"/>
              </a:ext>
            </a:extLst>
          </p:cNvPr>
          <p:cNvPicPr>
            <a:picLocks noChangeAspect="1"/>
          </p:cNvPicPr>
          <p:nvPr/>
        </p:nvPicPr>
        <p:blipFill>
          <a:blip r:embed="rId6"/>
          <a:stretch>
            <a:fillRect/>
          </a:stretch>
        </p:blipFill>
        <p:spPr>
          <a:xfrm>
            <a:off x="4725763" y="3715171"/>
            <a:ext cx="2654145" cy="2575114"/>
          </a:xfrm>
          <a:prstGeom prst="rect">
            <a:avLst/>
          </a:prstGeom>
        </p:spPr>
      </p:pic>
      <p:pic>
        <p:nvPicPr>
          <p:cNvPr id="5" name="图片 4">
            <a:extLst>
              <a:ext uri="{FF2B5EF4-FFF2-40B4-BE49-F238E27FC236}">
                <a16:creationId xmlns:a16="http://schemas.microsoft.com/office/drawing/2014/main" id="{3C508252-A874-45F3-B38A-B3AE072AD0BE}"/>
              </a:ext>
            </a:extLst>
          </p:cNvPr>
          <p:cNvPicPr>
            <a:picLocks noChangeAspect="1"/>
          </p:cNvPicPr>
          <p:nvPr/>
        </p:nvPicPr>
        <p:blipFill>
          <a:blip r:embed="rId7"/>
          <a:stretch>
            <a:fillRect/>
          </a:stretch>
        </p:blipFill>
        <p:spPr>
          <a:xfrm>
            <a:off x="1063836" y="3673465"/>
            <a:ext cx="2583072" cy="2594111"/>
          </a:xfrm>
          <a:prstGeom prst="rect">
            <a:avLst/>
          </a:prstGeom>
        </p:spPr>
      </p:pic>
      <p:pic>
        <p:nvPicPr>
          <p:cNvPr id="2" name="图片 1">
            <a:extLst>
              <a:ext uri="{FF2B5EF4-FFF2-40B4-BE49-F238E27FC236}">
                <a16:creationId xmlns:a16="http://schemas.microsoft.com/office/drawing/2014/main" id="{5B0CCA5B-5535-44B9-958C-C580F42FBE92}"/>
              </a:ext>
            </a:extLst>
          </p:cNvPr>
          <p:cNvPicPr>
            <a:picLocks noChangeAspect="1"/>
          </p:cNvPicPr>
          <p:nvPr/>
        </p:nvPicPr>
        <p:blipFill>
          <a:blip r:embed="rId8"/>
          <a:stretch>
            <a:fillRect/>
          </a:stretch>
        </p:blipFill>
        <p:spPr>
          <a:xfrm>
            <a:off x="8545094" y="3212053"/>
            <a:ext cx="2878077" cy="3055523"/>
          </a:xfrm>
          <a:prstGeom prst="rect">
            <a:avLst/>
          </a:prstGeom>
        </p:spPr>
      </p:pic>
      <p:sp>
        <p:nvSpPr>
          <p:cNvPr id="20" name="Rectangle 4">
            <a:extLst>
              <a:ext uri="{FF2B5EF4-FFF2-40B4-BE49-F238E27FC236}">
                <a16:creationId xmlns:a16="http://schemas.microsoft.com/office/drawing/2014/main" id="{55310E3E-79C2-40E0-BB78-6C7B11AC3A76}"/>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lang="en-US" altLang="zh-CN" sz="4000" b="1" dirty="0">
                <a:solidFill>
                  <a:srgbClr val="FF0000"/>
                </a:solidFill>
                <a:latin typeface="微软雅黑" panose="020B0503020204020204" pitchFamily="34" charset="-122"/>
                <a:ea typeface="微软雅黑" panose="020B0503020204020204" pitchFamily="34" charset="-122"/>
              </a:rPr>
              <a:t>4</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zh-CN" altLang="en-US" sz="4000" b="1" dirty="0">
                <a:solidFill>
                  <a:srgbClr val="FF0000"/>
                </a:solidFill>
                <a:latin typeface="微软雅黑" panose="020B0503020204020204" pitchFamily="34" charset="-122"/>
                <a:ea typeface="微软雅黑" panose="020B0503020204020204" pitchFamily="34" charset="-122"/>
              </a:rPr>
              <a:t>压裂可视化</a:t>
            </a:r>
            <a:endPar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120C302-4A40-4F82-BFEB-AC87473BC94D}"/>
              </a:ext>
            </a:extLst>
          </p:cNvPr>
          <p:cNvSpPr txBox="1"/>
          <p:nvPr/>
        </p:nvSpPr>
        <p:spPr>
          <a:xfrm>
            <a:off x="232757" y="1136015"/>
            <a:ext cx="11654444" cy="954107"/>
          </a:xfrm>
          <a:prstGeom prst="rect">
            <a:avLst/>
          </a:prstGeom>
          <a:noFill/>
        </p:spPr>
        <p:txBody>
          <a:bodyPr wrap="square" rtlCol="0">
            <a:spAutoFit/>
          </a:bodyPr>
          <a:lstStyle/>
          <a:p>
            <a:pPr marL="342000" indent="-342000" fontAlgn="auto">
              <a:spcBef>
                <a:spcPts val="0"/>
              </a:spcBef>
              <a:buClr>
                <a:srgbClr val="C00000"/>
              </a:buClr>
              <a:buFont typeface="Wingdings" panose="05000000000000000000" pitchFamily="2" charset="2"/>
              <a:buChar char="u"/>
            </a:pP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目前阶段</a:t>
            </a:r>
            <a:r>
              <a:rPr lang="zh-CN" altLang="en-US" sz="2800" b="1" dirty="0">
                <a:solidFill>
                  <a:srgbClr val="0000FF"/>
                </a:solidFill>
                <a:latin typeface="微软雅黑" panose="020B0503020204020204" pitchFamily="34" charset="-122"/>
                <a:ea typeface="微软雅黑" panose="020B0503020204020204" pitchFamily="34" charset="-122"/>
                <a:cs typeface="+mn-ea"/>
                <a:sym typeface="+mn-lt"/>
              </a:rPr>
              <a:t>，主要包括动态压裂可视化（</a:t>
            </a:r>
            <a:r>
              <a:rPr lang="en-US" altLang="zh-CN" sz="2800" b="1" dirty="0">
                <a:solidFill>
                  <a:srgbClr val="0000FF"/>
                </a:solidFill>
                <a:latin typeface="微软雅黑" panose="020B0503020204020204" pitchFamily="34" charset="-122"/>
                <a:ea typeface="微软雅黑" panose="020B0503020204020204" pitchFamily="34" charset="-122"/>
                <a:cs typeface="+mn-ea"/>
                <a:sym typeface="+mn-lt"/>
              </a:rPr>
              <a:t>AE</a:t>
            </a:r>
            <a:r>
              <a:rPr lang="zh-CN" altLang="en-US" sz="2800" b="1" dirty="0">
                <a:solidFill>
                  <a:srgbClr val="0000FF"/>
                </a:solidFill>
                <a:latin typeface="微软雅黑" panose="020B0503020204020204" pitchFamily="34" charset="-122"/>
                <a:ea typeface="微软雅黑" panose="020B0503020204020204" pitchFamily="34" charset="-122"/>
                <a:cs typeface="+mn-ea"/>
                <a:sym typeface="+mn-lt"/>
              </a:rPr>
              <a:t>和</a:t>
            </a:r>
            <a:r>
              <a:rPr lang="en-US" altLang="zh-CN" sz="2800" b="1" dirty="0">
                <a:solidFill>
                  <a:srgbClr val="0000FF"/>
                </a:solidFill>
                <a:latin typeface="微软雅黑" panose="020B0503020204020204" pitchFamily="34" charset="-122"/>
                <a:ea typeface="微软雅黑" panose="020B0503020204020204" pitchFamily="34" charset="-122"/>
                <a:cs typeface="+mn-ea"/>
                <a:sym typeface="+mn-lt"/>
              </a:rPr>
              <a:t>DIC</a:t>
            </a:r>
            <a:r>
              <a:rPr lang="zh-CN" altLang="en-US" sz="2800" b="1" dirty="0">
                <a:solidFill>
                  <a:srgbClr val="0000FF"/>
                </a:solidFill>
                <a:latin typeface="微软雅黑" panose="020B0503020204020204" pitchFamily="34" charset="-122"/>
                <a:ea typeface="微软雅黑" panose="020B0503020204020204" pitchFamily="34" charset="-122"/>
                <a:cs typeface="+mn-ea"/>
                <a:sym typeface="+mn-lt"/>
              </a:rPr>
              <a:t>等）和静态压裂可视化（</a:t>
            </a:r>
            <a:r>
              <a:rPr lang="en-US" altLang="zh-CN" sz="2800" b="1" dirty="0">
                <a:solidFill>
                  <a:srgbClr val="0000FF"/>
                </a:solidFill>
                <a:latin typeface="微软雅黑" panose="020B0503020204020204" pitchFamily="34" charset="-122"/>
                <a:ea typeface="微软雅黑" panose="020B0503020204020204" pitchFamily="34" charset="-122"/>
                <a:cs typeface="+mn-ea"/>
                <a:sym typeface="+mn-lt"/>
              </a:rPr>
              <a:t>CT</a:t>
            </a:r>
            <a:r>
              <a:rPr lang="zh-CN" altLang="en-US" sz="2800" b="1" dirty="0">
                <a:solidFill>
                  <a:srgbClr val="0000FF"/>
                </a:solidFill>
                <a:latin typeface="微软雅黑" panose="020B0503020204020204" pitchFamily="34" charset="-122"/>
                <a:ea typeface="微软雅黑" panose="020B0503020204020204" pitchFamily="34" charset="-122"/>
                <a:cs typeface="+mn-ea"/>
                <a:sym typeface="+mn-lt"/>
              </a:rPr>
              <a:t>、</a:t>
            </a:r>
            <a:r>
              <a:rPr lang="en-US" altLang="zh-CN" sz="2800" b="1" dirty="0">
                <a:solidFill>
                  <a:srgbClr val="0000FF"/>
                </a:solidFill>
                <a:latin typeface="微软雅黑" panose="020B0503020204020204" pitchFamily="34" charset="-122"/>
                <a:ea typeface="微软雅黑" panose="020B0503020204020204" pitchFamily="34" charset="-122"/>
                <a:cs typeface="+mn-ea"/>
                <a:sym typeface="+mn-lt"/>
              </a:rPr>
              <a:t>SEM</a:t>
            </a:r>
            <a:r>
              <a:rPr lang="zh-CN" altLang="en-US" sz="2800" b="1" dirty="0">
                <a:solidFill>
                  <a:srgbClr val="0000FF"/>
                </a:solidFill>
                <a:latin typeface="微软雅黑" panose="020B0503020204020204" pitchFamily="34" charset="-122"/>
                <a:ea typeface="微软雅黑" panose="020B0503020204020204" pitchFamily="34" charset="-122"/>
                <a:cs typeface="+mn-ea"/>
                <a:sym typeface="+mn-lt"/>
              </a:rPr>
              <a:t>、形貌扫描、透明材料压裂等）</a:t>
            </a:r>
            <a:endParaRPr lang="en-US" altLang="zh-CN" sz="2800" b="1"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23" name="文本框 22">
            <a:extLst>
              <a:ext uri="{FF2B5EF4-FFF2-40B4-BE49-F238E27FC236}">
                <a16:creationId xmlns:a16="http://schemas.microsoft.com/office/drawing/2014/main" id="{E0711017-22F3-4D77-8624-20AE8CC6A89D}"/>
              </a:ext>
            </a:extLst>
          </p:cNvPr>
          <p:cNvSpPr txBox="1"/>
          <p:nvPr/>
        </p:nvSpPr>
        <p:spPr>
          <a:xfrm>
            <a:off x="279403" y="1932305"/>
            <a:ext cx="11560170" cy="1496695"/>
          </a:xfrm>
          <a:prstGeom prst="rect">
            <a:avLst/>
          </a:prstGeom>
          <a:noFill/>
        </p:spPr>
        <p:txBody>
          <a:bodyPr wrap="square" rtlCol="0">
            <a:noAutofit/>
          </a:bodyPr>
          <a:lstStyle/>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路线</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：根据不同裂缝监测方法特性，对</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动静态</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压裂裂缝及其应力应变特征参数进行监测记录，并结合压裂流体与材料特性进行分析</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a:p>
            <a:pPr marL="342000" lvl="0" indent="-342000">
              <a:lnSpc>
                <a:spcPct val="125000"/>
              </a:lnSpc>
              <a:buClr>
                <a:srgbClr val="C00000"/>
              </a:buClr>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效果</a:t>
            </a:r>
            <a:r>
              <a:rPr lang="zh-CN" altLang="en-US" sz="2400" b="1" dirty="0">
                <a:solidFill>
                  <a:prstClr val="black"/>
                </a:solidFill>
                <a:latin typeface="微软雅黑" panose="020B0503020204020204" pitchFamily="34" charset="-122"/>
                <a:ea typeface="微软雅黑" panose="020B0503020204020204" pitchFamily="34" charset="-122"/>
                <a:cs typeface="+mn-ea"/>
                <a:sym typeface="+mn-lt"/>
              </a:rPr>
              <a:t>：记录并获取了不同尺度压裂下的试样变形特征及裂缝扩展行为，为研究裂缝起裂与扩展机理提供新的认识与见解</a:t>
            </a:r>
            <a:endParaRPr lang="en-US" altLang="zh-CN" sz="2400" b="1"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 name="文本框 23">
            <a:extLst>
              <a:ext uri="{FF2B5EF4-FFF2-40B4-BE49-F238E27FC236}">
                <a16:creationId xmlns:a16="http://schemas.microsoft.com/office/drawing/2014/main" id="{AFBE1203-F5DA-4281-A6D5-7574F309B2B2}"/>
              </a:ext>
            </a:extLst>
          </p:cNvPr>
          <p:cNvSpPr txBox="1"/>
          <p:nvPr>
            <p:custDataLst>
              <p:tags r:id="rId1"/>
            </p:custDataLst>
          </p:nvPr>
        </p:nvSpPr>
        <p:spPr>
          <a:xfrm>
            <a:off x="533609" y="6200360"/>
            <a:ext cx="3665797" cy="646042"/>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砂岩平板压裂可视化</a:t>
            </a:r>
            <a:endParaRPr lang="en-US" altLang="zh-CN" dirty="0">
              <a:latin typeface="微软雅黑" panose="020B0503020204020204" pitchFamily="34" charset="-122"/>
              <a:ea typeface="微软雅黑" panose="020B0503020204020204" pitchFamily="34" charset="-122"/>
              <a:sym typeface="+mn-lt"/>
            </a:endParaRPr>
          </a:p>
          <a:p>
            <a:r>
              <a:rPr lang="zh-CN" altLang="en-US" dirty="0">
                <a:latin typeface="微软雅黑" panose="020B0503020204020204" pitchFamily="34" charset="-122"/>
                <a:ea typeface="微软雅黑" panose="020B0503020204020204" pitchFamily="34" charset="-122"/>
                <a:sym typeface="+mn-lt"/>
              </a:rPr>
              <a:t>（</a:t>
            </a:r>
            <a:r>
              <a:rPr lang="en-US" altLang="zh-CN" dirty="0">
                <a:latin typeface="微软雅黑" panose="020B0503020204020204" pitchFamily="34" charset="-122"/>
                <a:ea typeface="微软雅黑" panose="020B0503020204020204" pitchFamily="34" charset="-122"/>
                <a:sym typeface="+mn-lt"/>
              </a:rPr>
              <a:t>2023</a:t>
            </a:r>
            <a:r>
              <a:rPr lang="zh-CN" altLang="en-US" dirty="0">
                <a:latin typeface="微软雅黑" panose="020B0503020204020204" pitchFamily="34" charset="-122"/>
                <a:ea typeface="微软雅黑" panose="020B0503020204020204" pitchFamily="34" charset="-122"/>
                <a:sym typeface="+mn-lt"/>
              </a:rPr>
              <a:t>）</a:t>
            </a:r>
          </a:p>
        </p:txBody>
      </p:sp>
      <p:sp>
        <p:nvSpPr>
          <p:cNvPr id="25" name="文本框 24">
            <a:extLst>
              <a:ext uri="{FF2B5EF4-FFF2-40B4-BE49-F238E27FC236}">
                <a16:creationId xmlns:a16="http://schemas.microsoft.com/office/drawing/2014/main" id="{81505474-4A56-4FB4-BE5B-C21CCD213CD7}"/>
              </a:ext>
            </a:extLst>
          </p:cNvPr>
          <p:cNvSpPr txBox="1"/>
          <p:nvPr>
            <p:custDataLst>
              <p:tags r:id="rId2"/>
            </p:custDataLst>
          </p:nvPr>
        </p:nvSpPr>
        <p:spPr>
          <a:xfrm>
            <a:off x="8326225" y="6211958"/>
            <a:ext cx="3386052" cy="646042"/>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sym typeface="+mn-lt"/>
              </a:rPr>
              <a:t>声发射监测可视化</a:t>
            </a:r>
            <a:endParaRPr lang="en-US" altLang="zh-CN" dirty="0">
              <a:latin typeface="微软雅黑" panose="020B0503020204020204" pitchFamily="34" charset="-122"/>
              <a:ea typeface="微软雅黑" panose="020B0503020204020204" pitchFamily="34" charset="-122"/>
              <a:sym typeface="+mn-lt"/>
            </a:endParaRPr>
          </a:p>
          <a:p>
            <a:r>
              <a:rPr lang="zh-CN" altLang="en-US" dirty="0">
                <a:latin typeface="微软雅黑" panose="020B0503020204020204" pitchFamily="34" charset="-122"/>
                <a:ea typeface="微软雅黑" panose="020B0503020204020204" pitchFamily="34" charset="-122"/>
                <a:sym typeface="+mn-lt"/>
              </a:rPr>
              <a:t>（</a:t>
            </a:r>
            <a:r>
              <a:rPr lang="en-US" altLang="zh-CN" dirty="0">
                <a:latin typeface="微软雅黑" panose="020B0503020204020204" pitchFamily="34" charset="-122"/>
                <a:ea typeface="微软雅黑" panose="020B0503020204020204" pitchFamily="34" charset="-122"/>
                <a:sym typeface="+mn-lt"/>
              </a:rPr>
              <a:t>2022</a:t>
            </a:r>
            <a:r>
              <a:rPr lang="zh-CN" altLang="en-US" dirty="0">
                <a:latin typeface="微软雅黑" panose="020B0503020204020204" pitchFamily="34" charset="-122"/>
                <a:ea typeface="微软雅黑" panose="020B0503020204020204" pitchFamily="34" charset="-122"/>
                <a:sym typeface="+mn-lt"/>
              </a:rPr>
              <a:t>）</a:t>
            </a:r>
          </a:p>
        </p:txBody>
      </p:sp>
      <p:sp>
        <p:nvSpPr>
          <p:cNvPr id="18" name="文本框 17">
            <a:extLst>
              <a:ext uri="{FF2B5EF4-FFF2-40B4-BE49-F238E27FC236}">
                <a16:creationId xmlns:a16="http://schemas.microsoft.com/office/drawing/2014/main" id="{35525627-3DF7-4FDC-80A6-A3683DB88256}"/>
              </a:ext>
            </a:extLst>
          </p:cNvPr>
          <p:cNvSpPr txBox="1"/>
          <p:nvPr>
            <p:custDataLst>
              <p:tags r:id="rId3"/>
            </p:custDataLst>
          </p:nvPr>
        </p:nvSpPr>
        <p:spPr>
          <a:xfrm>
            <a:off x="4173265" y="6211958"/>
            <a:ext cx="3665797" cy="646042"/>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dirty="0">
                <a:latin typeface="微软雅黑" panose="020B0503020204020204" pitchFamily="34" charset="-122"/>
                <a:ea typeface="微软雅黑" panose="020B0503020204020204" pitchFamily="34" charset="-122"/>
                <a:sym typeface="+mn-lt"/>
              </a:rPr>
              <a:t>PMMA</a:t>
            </a:r>
            <a:r>
              <a:rPr lang="zh-CN" altLang="en-US" dirty="0">
                <a:latin typeface="微软雅黑" panose="020B0503020204020204" pitchFamily="34" charset="-122"/>
                <a:ea typeface="微软雅黑" panose="020B0503020204020204" pitchFamily="34" charset="-122"/>
                <a:sym typeface="+mn-lt"/>
              </a:rPr>
              <a:t>水力压裂可视化</a:t>
            </a:r>
            <a:endParaRPr lang="en-US" altLang="zh-CN" dirty="0">
              <a:latin typeface="微软雅黑" panose="020B0503020204020204" pitchFamily="34" charset="-122"/>
              <a:ea typeface="微软雅黑" panose="020B0503020204020204" pitchFamily="34" charset="-122"/>
              <a:sym typeface="+mn-lt"/>
            </a:endParaRPr>
          </a:p>
          <a:p>
            <a:r>
              <a:rPr lang="zh-CN" altLang="en-US" dirty="0">
                <a:latin typeface="微软雅黑" panose="020B0503020204020204" pitchFamily="34" charset="-122"/>
                <a:ea typeface="微软雅黑" panose="020B0503020204020204" pitchFamily="34" charset="-122"/>
                <a:sym typeface="+mn-lt"/>
              </a:rPr>
              <a:t>（</a:t>
            </a:r>
            <a:r>
              <a:rPr lang="en-US" altLang="zh-CN" dirty="0">
                <a:latin typeface="微软雅黑" panose="020B0503020204020204" pitchFamily="34" charset="-122"/>
                <a:ea typeface="微软雅黑" panose="020B0503020204020204" pitchFamily="34" charset="-122"/>
                <a:sym typeface="+mn-lt"/>
              </a:rPr>
              <a:t>2023</a:t>
            </a:r>
            <a:r>
              <a:rPr lang="zh-CN" altLang="en-US" dirty="0">
                <a:latin typeface="微软雅黑" panose="020B0503020204020204" pitchFamily="34" charset="-122"/>
                <a:ea typeface="微软雅黑" panose="020B0503020204020204" pitchFamily="34" charset="-122"/>
                <a:sym typeface="+mn-lt"/>
              </a:rPr>
              <a:t>）</a:t>
            </a:r>
          </a:p>
        </p:txBody>
      </p:sp>
      <p:sp>
        <p:nvSpPr>
          <p:cNvPr id="19" name="矩形 18">
            <a:extLst>
              <a:ext uri="{FF2B5EF4-FFF2-40B4-BE49-F238E27FC236}">
                <a16:creationId xmlns:a16="http://schemas.microsoft.com/office/drawing/2014/main" id="{05CEF237-4CE2-4EAF-9660-9A3F65FF2B62}"/>
              </a:ext>
            </a:extLst>
          </p:cNvPr>
          <p:cNvSpPr/>
          <p:nvPr/>
        </p:nvSpPr>
        <p:spPr>
          <a:xfrm>
            <a:off x="5739558" y="4327604"/>
            <a:ext cx="1184345" cy="2930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裂缝起裂</a:t>
            </a:r>
          </a:p>
        </p:txBody>
      </p:sp>
      <p:sp>
        <p:nvSpPr>
          <p:cNvPr id="21" name="矩形 20">
            <a:extLst>
              <a:ext uri="{FF2B5EF4-FFF2-40B4-BE49-F238E27FC236}">
                <a16:creationId xmlns:a16="http://schemas.microsoft.com/office/drawing/2014/main" id="{E254D862-ECC4-45C7-AA4B-F3738030D10A}"/>
              </a:ext>
            </a:extLst>
          </p:cNvPr>
          <p:cNvSpPr/>
          <p:nvPr/>
        </p:nvSpPr>
        <p:spPr>
          <a:xfrm>
            <a:off x="5483208" y="5907357"/>
            <a:ext cx="1184345" cy="2930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预制裂缝</a:t>
            </a:r>
          </a:p>
        </p:txBody>
      </p:sp>
    </p:spTree>
    <p:extLst>
      <p:ext uri="{BB962C8B-B14F-4D97-AF65-F5344CB8AC3E}">
        <p14:creationId xmlns:p14="http://schemas.microsoft.com/office/powerpoint/2010/main" val="2814431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a:extLst>
              <a:ext uri="{FF2B5EF4-FFF2-40B4-BE49-F238E27FC236}">
                <a16:creationId xmlns:a16="http://schemas.microsoft.com/office/drawing/2014/main" id="{0D3057CE-5170-45A4-951E-BB05504BA156}"/>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国内外研究课题组和团队</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1">
            <a:extLst>
              <a:ext uri="{FF2B5EF4-FFF2-40B4-BE49-F238E27FC236}">
                <a16:creationId xmlns:a16="http://schemas.microsoft.com/office/drawing/2014/main" id="{EEF725D0-004C-4343-91E5-0D91EBCA5F9F}"/>
              </a:ext>
            </a:extLst>
          </p:cNvPr>
          <p:cNvSpPr txBox="1">
            <a:spLocks noChangeArrowheads="1"/>
          </p:cNvSpPr>
          <p:nvPr/>
        </p:nvSpPr>
        <p:spPr bwMode="auto">
          <a:xfrm>
            <a:off x="560774" y="1666221"/>
            <a:ext cx="11328738" cy="340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气爆致裂技术：</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孙可明团队（辽宁工程技术大学）</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周爱桃团队（中国矿业大学北京）  等</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爆破致裂技术：</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陈军斌团队（西安石油大学）</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康天合团队（太原理工大学）  等</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气体燃爆技术：</a:t>
            </a:r>
            <a:endParaRPr lang="en-US" altLang="zh-CN"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Rectangle 4">
            <a:extLst>
              <a:ext uri="{FF2B5EF4-FFF2-40B4-BE49-F238E27FC236}">
                <a16:creationId xmlns:a16="http://schemas.microsoft.com/office/drawing/2014/main" id="{5C162019-2666-48D8-8A33-82EEC1FB7E3D}"/>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zh-CN" altLang="en-US" sz="4000" b="1" dirty="0">
                <a:solidFill>
                  <a:srgbClr val="FF0000"/>
                </a:solidFill>
                <a:latin typeface="微软雅黑" panose="020B0503020204020204" pitchFamily="34" charset="-122"/>
                <a:ea typeface="微软雅黑" panose="020B0503020204020204" pitchFamily="34" charset="-122"/>
              </a:rPr>
              <a:t>高能气体致裂</a:t>
            </a:r>
          </a:p>
        </p:txBody>
      </p:sp>
    </p:spTree>
    <p:extLst>
      <p:ext uri="{BB962C8B-B14F-4D97-AF65-F5344CB8AC3E}">
        <p14:creationId xmlns:p14="http://schemas.microsoft.com/office/powerpoint/2010/main" val="3208573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a:extLst>
              <a:ext uri="{FF2B5EF4-FFF2-40B4-BE49-F238E27FC236}">
                <a16:creationId xmlns:a16="http://schemas.microsoft.com/office/drawing/2014/main" id="{0D3057CE-5170-45A4-951E-BB05504BA156}"/>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国内外研究课题组和团队</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1">
            <a:extLst>
              <a:ext uri="{FF2B5EF4-FFF2-40B4-BE49-F238E27FC236}">
                <a16:creationId xmlns:a16="http://schemas.microsoft.com/office/drawing/2014/main" id="{EEF725D0-004C-4343-91E5-0D91EBCA5F9F}"/>
              </a:ext>
            </a:extLst>
          </p:cNvPr>
          <p:cNvSpPr txBox="1">
            <a:spLocks noChangeArrowheads="1"/>
          </p:cNvSpPr>
          <p:nvPr/>
        </p:nvSpPr>
        <p:spPr bwMode="auto">
          <a:xfrm>
            <a:off x="560774" y="1666221"/>
            <a:ext cx="11328738" cy="292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常规超临界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压裂</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郭建春团队（西南石油大学）  等</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射孔压裂：</a:t>
            </a:r>
            <a:endParaRPr lang="en-US" altLang="zh-CN" sz="2400" b="1" spc="15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水射流团队（中国石油大学北京）</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Rectangle 4">
            <a:extLst>
              <a:ext uri="{FF2B5EF4-FFF2-40B4-BE49-F238E27FC236}">
                <a16:creationId xmlns:a16="http://schemas.microsoft.com/office/drawing/2014/main" id="{EB95EC29-C06E-4E98-9285-1EB610071A39}"/>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2</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：超临界</a:t>
            </a:r>
            <a:r>
              <a:rPr lang="en-US" altLang="zh-CN" sz="4000" b="1" dirty="0">
                <a:solidFill>
                  <a:srgbClr val="FF0000"/>
                </a:solidFill>
                <a:latin typeface="微软雅黑" panose="020B0503020204020204" pitchFamily="34" charset="-122"/>
                <a:ea typeface="微软雅黑" panose="020B0503020204020204" pitchFamily="34" charset="-122"/>
              </a:rPr>
              <a:t>CO</a:t>
            </a:r>
            <a:r>
              <a:rPr lang="en-US" altLang="zh-CN" sz="4000" b="1" baseline="-25000" dirty="0">
                <a:solidFill>
                  <a:srgbClr val="FF0000"/>
                </a:solidFill>
                <a:latin typeface="微软雅黑" panose="020B0503020204020204" pitchFamily="34" charset="-122"/>
                <a:ea typeface="微软雅黑" panose="020B0503020204020204" pitchFamily="34" charset="-122"/>
              </a:rPr>
              <a:t>2</a:t>
            </a:r>
            <a:r>
              <a:rPr lang="zh-CN" altLang="en-US" sz="4000" b="1" dirty="0">
                <a:solidFill>
                  <a:srgbClr val="FF0000"/>
                </a:solidFill>
                <a:latin typeface="微软雅黑" panose="020B0503020204020204" pitchFamily="34" charset="-122"/>
                <a:ea typeface="微软雅黑" panose="020B0503020204020204" pitchFamily="34" charset="-122"/>
              </a:rPr>
              <a:t>压裂</a:t>
            </a:r>
          </a:p>
        </p:txBody>
      </p:sp>
    </p:spTree>
    <p:extLst>
      <p:ext uri="{BB962C8B-B14F-4D97-AF65-F5344CB8AC3E}">
        <p14:creationId xmlns:p14="http://schemas.microsoft.com/office/powerpoint/2010/main" val="874171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a:extLst>
              <a:ext uri="{FF2B5EF4-FFF2-40B4-BE49-F238E27FC236}">
                <a16:creationId xmlns:a16="http://schemas.microsoft.com/office/drawing/2014/main" id="{0D3057CE-5170-45A4-951E-BB05504BA156}"/>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国内外研究课题组和团队</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Rectangle 4">
            <a:extLst>
              <a:ext uri="{FF2B5EF4-FFF2-40B4-BE49-F238E27FC236}">
                <a16:creationId xmlns:a16="http://schemas.microsoft.com/office/drawing/2014/main" id="{1BD0AE1A-566F-4345-89C4-297CC280D631}"/>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3</a:t>
            </a:r>
            <a:r>
              <a:rPr lang="zh-CN" altLang="en-US" sz="4000" b="1" dirty="0">
                <a:solidFill>
                  <a:srgbClr val="FF0000"/>
                </a:solidFill>
                <a:latin typeface="微软雅黑" panose="020B0503020204020204" pitchFamily="34" charset="-122"/>
                <a:ea typeface="微软雅黑" panose="020B0503020204020204" pitchFamily="34" charset="-122"/>
              </a:rPr>
              <a:t>：裂缝起裂与扩展</a:t>
            </a:r>
          </a:p>
        </p:txBody>
      </p:sp>
    </p:spTree>
    <p:extLst>
      <p:ext uri="{BB962C8B-B14F-4D97-AF65-F5344CB8AC3E}">
        <p14:creationId xmlns:p14="http://schemas.microsoft.com/office/powerpoint/2010/main" val="189870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3E54FB41-4C94-4D17-92A7-6EC7EFDEB0A0}"/>
              </a:ext>
            </a:extLst>
          </p:cNvPr>
          <p:cNvSpPr txBox="1"/>
          <p:nvPr/>
        </p:nvSpPr>
        <p:spPr>
          <a:xfrm>
            <a:off x="8248797" y="6391802"/>
            <a:ext cx="320476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分缝内颗粒占比</a:t>
            </a:r>
          </a:p>
        </p:txBody>
      </p:sp>
      <p:sp>
        <p:nvSpPr>
          <p:cNvPr id="13" name="文本框 1">
            <a:extLst>
              <a:ext uri="{FF2B5EF4-FFF2-40B4-BE49-F238E27FC236}">
                <a16:creationId xmlns:a16="http://schemas.microsoft.com/office/drawing/2014/main" id="{0D3057CE-5170-45A4-951E-BB05504BA156}"/>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国内外研究课题组和团队</a:t>
            </a:r>
            <a:endPar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1">
            <a:extLst>
              <a:ext uri="{FF2B5EF4-FFF2-40B4-BE49-F238E27FC236}">
                <a16:creationId xmlns:a16="http://schemas.microsoft.com/office/drawing/2014/main" id="{EEF725D0-004C-4343-91E5-0D91EBCA5F9F}"/>
              </a:ext>
            </a:extLst>
          </p:cNvPr>
          <p:cNvSpPr txBox="1">
            <a:spLocks noChangeArrowheads="1"/>
          </p:cNvSpPr>
          <p:nvPr/>
        </p:nvSpPr>
        <p:spPr bwMode="auto">
          <a:xfrm>
            <a:off x="560774" y="1666221"/>
            <a:ext cx="11328738" cy="436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声发射监测法：</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Sergei </a:t>
            </a:r>
            <a:r>
              <a:rPr lang="en-US" altLang="zh-CN" sz="2400" b="1" spc="15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Stanchits</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团队</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张士诚团队  等（中国石油大学（北京））</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数字图像相关法：</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spc="15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Murtadha</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J. </a:t>
            </a:r>
            <a:r>
              <a:rPr lang="en-US" altLang="zh-CN" sz="2400" b="1" spc="15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AlTammar</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团队（德克萨斯大学奥斯汀分校）</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Janet M. Lees</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（剑桥大学）  等</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defTabSz="914377" fontAlgn="base">
              <a:lnSpc>
                <a:spcPct val="130000"/>
              </a:lnSpc>
              <a:spcBef>
                <a:spcPct val="0"/>
              </a:spcBef>
              <a:spcAft>
                <a:spcPct val="0"/>
              </a:spcAft>
              <a:buClr>
                <a:srgbClr val="FF0000"/>
              </a:buClr>
              <a:buNone/>
            </a:pP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Rectangle 4">
            <a:extLst>
              <a:ext uri="{FF2B5EF4-FFF2-40B4-BE49-F238E27FC236}">
                <a16:creationId xmlns:a16="http://schemas.microsoft.com/office/drawing/2014/main" id="{2155BCDA-6E1B-4758-A1BB-2C54BACBE102}"/>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lang="en-US" altLang="zh-CN" sz="4000" b="1" dirty="0">
                <a:solidFill>
                  <a:srgbClr val="FF0000"/>
                </a:solidFill>
                <a:latin typeface="微软雅黑" panose="020B0503020204020204" pitchFamily="34" charset="-122"/>
                <a:ea typeface="微软雅黑" panose="020B0503020204020204" pitchFamily="34" charset="-122"/>
              </a:rPr>
              <a:t>4</a:t>
            </a:r>
            <a:r>
              <a:rPr lang="zh-CN" altLang="en-US" sz="4000" b="1" dirty="0">
                <a:solidFill>
                  <a:srgbClr val="FF0000"/>
                </a:solidFill>
                <a:latin typeface="微软雅黑" panose="020B0503020204020204" pitchFamily="34" charset="-122"/>
                <a:ea typeface="微软雅黑" panose="020B0503020204020204" pitchFamily="34" charset="-122"/>
              </a:rPr>
              <a:t>：压裂可视化</a:t>
            </a:r>
          </a:p>
        </p:txBody>
      </p:sp>
    </p:spTree>
    <p:extLst>
      <p:ext uri="{BB962C8B-B14F-4D97-AF65-F5344CB8AC3E}">
        <p14:creationId xmlns:p14="http://schemas.microsoft.com/office/powerpoint/2010/main" val="475532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b="1" dirty="0">
                <a:solidFill>
                  <a:srgbClr val="FF0000"/>
                </a:solidFill>
                <a:latin typeface="微软雅黑" panose="020B0503020204020204" pitchFamily="34" charset="-122"/>
                <a:ea typeface="微软雅黑" panose="020B0503020204020204" pitchFamily="34" charset="-122"/>
              </a:rPr>
              <a:t>汇 报 提 纲</a:t>
            </a:r>
            <a:endPar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 name="TextBox 1">
            <a:extLst>
              <a:ext uri="{FF2B5EF4-FFF2-40B4-BE49-F238E27FC236}">
                <a16:creationId xmlns:a16="http://schemas.microsoft.com/office/drawing/2014/main" id="{D98A5582-A151-465C-B3E2-897150010C77}"/>
              </a:ext>
            </a:extLst>
          </p:cNvPr>
          <p:cNvSpPr txBox="1">
            <a:spLocks noChangeArrowheads="1"/>
          </p:cNvSpPr>
          <p:nvPr/>
        </p:nvSpPr>
        <p:spPr bwMode="auto">
          <a:xfrm>
            <a:off x="4014855" y="1773006"/>
            <a:ext cx="4492489" cy="36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一、技术研究背景</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二、技术研究现状</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三、当前存在问题</a:t>
            </a:r>
            <a:endParaRPr lang="en-US" altLang="zh-CN"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四、计划研究方向</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41779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b="1" dirty="0">
                <a:solidFill>
                  <a:srgbClr val="FF0000"/>
                </a:solidFill>
                <a:latin typeface="微软雅黑" panose="020B0503020204020204" pitchFamily="34" charset="-122"/>
                <a:ea typeface="微软雅黑" panose="020B0503020204020204" pitchFamily="34" charset="-122"/>
              </a:rPr>
              <a:t>汇 报 提 纲</a:t>
            </a:r>
            <a:endPar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7" name="TextBox 1">
            <a:extLst>
              <a:ext uri="{FF2B5EF4-FFF2-40B4-BE49-F238E27FC236}">
                <a16:creationId xmlns:a16="http://schemas.microsoft.com/office/drawing/2014/main" id="{81486A81-5791-4B0B-9ABF-9B86B6F25309}"/>
              </a:ext>
            </a:extLst>
          </p:cNvPr>
          <p:cNvSpPr txBox="1">
            <a:spLocks noChangeArrowheads="1"/>
          </p:cNvSpPr>
          <p:nvPr/>
        </p:nvSpPr>
        <p:spPr bwMode="auto">
          <a:xfrm>
            <a:off x="4014855" y="1773006"/>
            <a:ext cx="4492489" cy="36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defTabSz="914377" fontAlgn="base">
              <a:lnSpc>
                <a:spcPct val="150000"/>
              </a:lnSpc>
              <a:spcBef>
                <a:spcPct val="0"/>
              </a:spcBef>
              <a:spcAft>
                <a:spcPct val="0"/>
              </a:spcAft>
              <a:buClr>
                <a:srgbClr val="FF0000"/>
              </a:buClr>
              <a:buNone/>
            </a:pPr>
            <a:r>
              <a:rPr lang="zh-CN" altLang="en-US"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一、技术研究背景</a:t>
            </a:r>
            <a:endParaRPr lang="en-US" altLang="zh-CN"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二、技术研究现状</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三、当前存在问题</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四、计划研究方向</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53277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三、当前存在问题</a:t>
            </a:r>
          </a:p>
        </p:txBody>
      </p:sp>
      <p:graphicFrame>
        <p:nvGraphicFramePr>
          <p:cNvPr id="16" name="表格 15">
            <a:extLst>
              <a:ext uri="{FF2B5EF4-FFF2-40B4-BE49-F238E27FC236}">
                <a16:creationId xmlns:a16="http://schemas.microsoft.com/office/drawing/2014/main" id="{8A399BD5-472B-481F-95F7-066E7F4D7D65}"/>
              </a:ext>
            </a:extLst>
          </p:cNvPr>
          <p:cNvGraphicFramePr>
            <a:graphicFrameLocks noGrp="1"/>
          </p:cNvGraphicFramePr>
          <p:nvPr>
            <p:extLst>
              <p:ext uri="{D42A27DB-BD31-4B8C-83A1-F6EECF244321}">
                <p14:modId xmlns:p14="http://schemas.microsoft.com/office/powerpoint/2010/main" val="1683160488"/>
              </p:ext>
            </p:extLst>
          </p:nvPr>
        </p:nvGraphicFramePr>
        <p:xfrm>
          <a:off x="548639" y="1331686"/>
          <a:ext cx="10787018" cy="5173932"/>
        </p:xfrm>
        <a:graphic>
          <a:graphicData uri="http://schemas.openxmlformats.org/drawingml/2006/table">
            <a:tbl>
              <a:tblPr firstRow="1" bandRow="1">
                <a:tableStyleId>{5940675A-B579-460E-94D1-54222C63F5DA}</a:tableStyleId>
              </a:tblPr>
              <a:tblGrid>
                <a:gridCol w="882968">
                  <a:extLst>
                    <a:ext uri="{9D8B030D-6E8A-4147-A177-3AD203B41FA5}">
                      <a16:colId xmlns:a16="http://schemas.microsoft.com/office/drawing/2014/main" val="84940599"/>
                    </a:ext>
                  </a:extLst>
                </a:gridCol>
                <a:gridCol w="2142866">
                  <a:extLst>
                    <a:ext uri="{9D8B030D-6E8A-4147-A177-3AD203B41FA5}">
                      <a16:colId xmlns:a16="http://schemas.microsoft.com/office/drawing/2014/main" val="2909204345"/>
                    </a:ext>
                  </a:extLst>
                </a:gridCol>
                <a:gridCol w="7761184">
                  <a:extLst>
                    <a:ext uri="{9D8B030D-6E8A-4147-A177-3AD203B41FA5}">
                      <a16:colId xmlns:a16="http://schemas.microsoft.com/office/drawing/2014/main" val="3911605972"/>
                    </a:ext>
                  </a:extLst>
                </a:gridCol>
              </a:tblGrid>
              <a:tr h="498929">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序号</a:t>
                      </a:r>
                    </a:p>
                  </a:txBody>
                  <a:tcPr anchor="ctr" anchorCtr="1"/>
                </a:tc>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方向</a:t>
                      </a:r>
                    </a:p>
                  </a:txBody>
                  <a:tcPr anchor="ctr" anchorCtr="1"/>
                </a:tc>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存在问题</a:t>
                      </a:r>
                    </a:p>
                  </a:txBody>
                  <a:tcPr anchor="ctr" anchorCtr="1"/>
                </a:tc>
                <a:extLst>
                  <a:ext uri="{0D108BD9-81ED-4DB2-BD59-A6C34878D82A}">
                    <a16:rowId xmlns:a16="http://schemas.microsoft.com/office/drawing/2014/main" val="65583606"/>
                  </a:ext>
                </a:extLst>
              </a:tr>
              <a:tr h="1513719">
                <a:tc>
                  <a:txBody>
                    <a:bodyPr/>
                    <a:lstStyle/>
                    <a:p>
                      <a:pPr algn="ctr"/>
                      <a:r>
                        <a:rPr lang="en-US" altLang="zh-CN" sz="2000" b="1" baseline="0" dirty="0">
                          <a:latin typeface="微软雅黑" panose="020B0503020204020204" pitchFamily="34" charset="-122"/>
                          <a:ea typeface="微软雅黑" panose="020B0503020204020204" pitchFamily="34" charset="-122"/>
                        </a:rPr>
                        <a:t>1</a:t>
                      </a:r>
                      <a:endParaRPr lang="zh-CN" altLang="en-US" sz="2000" b="1" baseline="0" dirty="0">
                        <a:latin typeface="微软雅黑" panose="020B0503020204020204" pitchFamily="34" charset="-122"/>
                        <a:ea typeface="微软雅黑" panose="020B0503020204020204" pitchFamily="34" charset="-122"/>
                      </a:endParaRPr>
                    </a:p>
                  </a:txBody>
                  <a:tcPr anchor="ctr" anchorCtr="1"/>
                </a:tc>
                <a:tc>
                  <a:txBody>
                    <a:bodyPr/>
                    <a:lstStyle/>
                    <a:p>
                      <a:pPr algn="ctr"/>
                      <a:r>
                        <a:rPr lang="zh-CN" altLang="en-US" sz="2000" b="1" baseline="0" dirty="0">
                          <a:latin typeface="微软雅黑" panose="020B0503020204020204" pitchFamily="34" charset="-122"/>
                          <a:ea typeface="微软雅黑" panose="020B0503020204020204" pitchFamily="34" charset="-122"/>
                        </a:rPr>
                        <a:t>高能气体致裂</a:t>
                      </a:r>
                    </a:p>
                  </a:txBody>
                  <a:tcPr anchor="ctr" anchorCtr="1"/>
                </a:tc>
                <a:tc>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 </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缺乏对高能载荷下井筒的</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完整性及安全性</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定量化研究</a:t>
                      </a: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多相介质和多尺度</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下的裂缝生成和扩展机制缺少理论研究和实验验证</a:t>
                      </a:r>
                    </a:p>
                  </a:txBody>
                  <a:tcPr anchor="ctr"/>
                </a:tc>
                <a:extLst>
                  <a:ext uri="{0D108BD9-81ED-4DB2-BD59-A6C34878D82A}">
                    <a16:rowId xmlns:a16="http://schemas.microsoft.com/office/drawing/2014/main" val="688389423"/>
                  </a:ext>
                </a:extLst>
              </a:tr>
              <a:tr h="1513719">
                <a:tc>
                  <a:txBody>
                    <a:bodyPr/>
                    <a:lstStyle/>
                    <a:p>
                      <a:pPr algn="ctr"/>
                      <a:r>
                        <a:rPr lang="en-US" altLang="zh-CN" sz="2000" b="1" baseline="0" dirty="0">
                          <a:latin typeface="微软雅黑" panose="020B0503020204020204" pitchFamily="34" charset="-122"/>
                          <a:ea typeface="微软雅黑" panose="020B0503020204020204" pitchFamily="34" charset="-122"/>
                        </a:rPr>
                        <a:t>2</a:t>
                      </a:r>
                      <a:endParaRPr lang="zh-CN" altLang="en-US" sz="2000" b="1" baseline="0" dirty="0">
                        <a:latin typeface="微软雅黑" panose="020B0503020204020204" pitchFamily="34" charset="-122"/>
                        <a:ea typeface="微软雅黑" panose="020B0503020204020204" pitchFamily="34" charset="-122"/>
                      </a:endParaRP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超临界</a:t>
                      </a:r>
                      <a:r>
                        <a:rPr kumimoji="0" lang="en-US"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CO</a:t>
                      </a:r>
                      <a:r>
                        <a:rPr kumimoji="0" lang="en-US" altLang="zh-CN" sz="2000" b="1"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压裂</a:t>
                      </a:r>
                    </a:p>
                  </a:txBody>
                  <a:tcPr anchor="ctr" anchorCtr="1"/>
                </a:tc>
                <a:tc>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多约束</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条件下的</a:t>
                      </a: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SC-CO</a:t>
                      </a:r>
                      <a:r>
                        <a:rPr lang="en-US" altLang="zh-CN" sz="2000" b="1" kern="1200" baseline="-2500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聚能压裂对比实验及相关模拟研究；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、不同岩性下</a:t>
                      </a: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SC-CO</a:t>
                      </a:r>
                      <a:r>
                        <a:rPr lang="en-US" altLang="zh-CN" sz="2000" b="1" kern="1200" baseline="-2500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聚能冲</a:t>
                      </a:r>
                      <a:r>
                        <a:rPr lang="zh-CN" altLang="en-US" sz="2000" b="1" u="sng" kern="1200" baseline="0" dirty="0">
                          <a:solidFill>
                            <a:schemeClr val="tx1"/>
                          </a:solidFill>
                          <a:latin typeface="微软雅黑" panose="020B0503020204020204" pitchFamily="34" charset="-122"/>
                          <a:ea typeface="微软雅黑" panose="020B0503020204020204" pitchFamily="34" charset="-122"/>
                          <a:cs typeface="+mn-cs"/>
                        </a:rPr>
                        <a:t>击</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下的</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应力波</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传播及衰减规律不清</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3</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、不同聚能压力下岩石裂缝</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应变响应</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机制不清</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4</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、缺少聚能冲击下井筒</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完整性、稳定性及安全性</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746570071"/>
                  </a:ext>
                </a:extLst>
              </a:tr>
              <a:tr h="1513719">
                <a:tc>
                  <a:txBody>
                    <a:bodyPr/>
                    <a:lstStyle/>
                    <a:p>
                      <a:pPr algn="ctr"/>
                      <a:r>
                        <a:rPr lang="en-US" altLang="zh-CN" sz="2000" b="1" baseline="0" dirty="0">
                          <a:latin typeface="微软雅黑" panose="020B0503020204020204" pitchFamily="34" charset="-122"/>
                          <a:ea typeface="微软雅黑" panose="020B0503020204020204" pitchFamily="34" charset="-122"/>
                        </a:rPr>
                        <a:t>3</a:t>
                      </a:r>
                      <a:endParaRPr lang="zh-CN" altLang="en-US" sz="2000" b="1" baseline="0" dirty="0">
                        <a:latin typeface="微软雅黑" panose="020B0503020204020204" pitchFamily="34" charset="-122"/>
                        <a:ea typeface="微软雅黑" panose="020B0503020204020204" pitchFamily="34" charset="-122"/>
                      </a:endParaRP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裂缝起裂与扩展</a:t>
                      </a:r>
                    </a:p>
                  </a:txBody>
                  <a:tcPr anchor="ctr" anchorCtr="1"/>
                </a:tc>
                <a:tc>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不同地质参数</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下的</a:t>
                      </a: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SC-CO</a:t>
                      </a:r>
                      <a:r>
                        <a:rPr lang="en-US" altLang="zh-CN" sz="2000" b="1" kern="1200" baseline="-2500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聚能压裂缝网复杂程度及起裂机理研究；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0"/>
                        </a:spcBef>
                        <a:spcAft>
                          <a:spcPts val="0"/>
                        </a:spcAft>
                        <a:buClr>
                          <a:srgbClr val="FF0000"/>
                        </a:buClr>
                        <a:buSzTx/>
                        <a:buFont typeface="+mj-lt"/>
                        <a:buNone/>
                        <a:tabLst/>
                        <a:defRPr/>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、聚能条件下页岩岩样</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层理及天然裂缝、人造孔洞等</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对缝网改造及起裂和扩展机制不清</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210320835"/>
                  </a:ext>
                </a:extLst>
              </a:tr>
            </a:tbl>
          </a:graphicData>
        </a:graphic>
      </p:graphicFrame>
    </p:spTree>
    <p:extLst>
      <p:ext uri="{BB962C8B-B14F-4D97-AF65-F5344CB8AC3E}">
        <p14:creationId xmlns:p14="http://schemas.microsoft.com/office/powerpoint/2010/main" val="2055344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三、当前存在问题</a:t>
            </a:r>
          </a:p>
        </p:txBody>
      </p:sp>
      <p:graphicFrame>
        <p:nvGraphicFramePr>
          <p:cNvPr id="16" name="表格 15">
            <a:extLst>
              <a:ext uri="{FF2B5EF4-FFF2-40B4-BE49-F238E27FC236}">
                <a16:creationId xmlns:a16="http://schemas.microsoft.com/office/drawing/2014/main" id="{8A399BD5-472B-481F-95F7-066E7F4D7D65}"/>
              </a:ext>
            </a:extLst>
          </p:cNvPr>
          <p:cNvGraphicFramePr>
            <a:graphicFrameLocks noGrp="1"/>
          </p:cNvGraphicFramePr>
          <p:nvPr>
            <p:extLst>
              <p:ext uri="{D42A27DB-BD31-4B8C-83A1-F6EECF244321}">
                <p14:modId xmlns:p14="http://schemas.microsoft.com/office/powerpoint/2010/main" val="539019990"/>
              </p:ext>
            </p:extLst>
          </p:nvPr>
        </p:nvGraphicFramePr>
        <p:xfrm>
          <a:off x="548639" y="1331686"/>
          <a:ext cx="10787018" cy="2012648"/>
        </p:xfrm>
        <a:graphic>
          <a:graphicData uri="http://schemas.openxmlformats.org/drawingml/2006/table">
            <a:tbl>
              <a:tblPr firstRow="1" bandRow="1">
                <a:tableStyleId>{5940675A-B579-460E-94D1-54222C63F5DA}</a:tableStyleId>
              </a:tblPr>
              <a:tblGrid>
                <a:gridCol w="882968">
                  <a:extLst>
                    <a:ext uri="{9D8B030D-6E8A-4147-A177-3AD203B41FA5}">
                      <a16:colId xmlns:a16="http://schemas.microsoft.com/office/drawing/2014/main" val="84940599"/>
                    </a:ext>
                  </a:extLst>
                </a:gridCol>
                <a:gridCol w="1874420">
                  <a:extLst>
                    <a:ext uri="{9D8B030D-6E8A-4147-A177-3AD203B41FA5}">
                      <a16:colId xmlns:a16="http://schemas.microsoft.com/office/drawing/2014/main" val="2909204345"/>
                    </a:ext>
                  </a:extLst>
                </a:gridCol>
                <a:gridCol w="8029630">
                  <a:extLst>
                    <a:ext uri="{9D8B030D-6E8A-4147-A177-3AD203B41FA5}">
                      <a16:colId xmlns:a16="http://schemas.microsoft.com/office/drawing/2014/main" val="3911605972"/>
                    </a:ext>
                  </a:extLst>
                </a:gridCol>
              </a:tblGrid>
              <a:tr h="498929">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序号</a:t>
                      </a:r>
                    </a:p>
                  </a:txBody>
                  <a:tcPr anchor="ctr" anchorCtr="1"/>
                </a:tc>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方向</a:t>
                      </a:r>
                    </a:p>
                  </a:txBody>
                  <a:tcPr anchor="ctr" anchorCtr="1"/>
                </a:tc>
                <a:tc>
                  <a:txBody>
                    <a:bodyPr/>
                    <a:lstStyle/>
                    <a:p>
                      <a:pPr algn="ctr"/>
                      <a:r>
                        <a:rPr lang="zh-CN" altLang="en-US" sz="2400" b="1" baseline="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存在问题</a:t>
                      </a:r>
                    </a:p>
                  </a:txBody>
                  <a:tcPr anchor="ctr" anchorCtr="1"/>
                </a:tc>
                <a:extLst>
                  <a:ext uri="{0D108BD9-81ED-4DB2-BD59-A6C34878D82A}">
                    <a16:rowId xmlns:a16="http://schemas.microsoft.com/office/drawing/2014/main" val="65583606"/>
                  </a:ext>
                </a:extLst>
              </a:tr>
              <a:tr h="1513719">
                <a:tc>
                  <a:txBody>
                    <a:bodyPr/>
                    <a:lstStyle/>
                    <a:p>
                      <a:pPr algn="ctr"/>
                      <a:r>
                        <a:rPr lang="en-US" altLang="zh-CN" sz="2000" b="1" baseline="0" dirty="0">
                          <a:latin typeface="微软雅黑" panose="020B0503020204020204" pitchFamily="34" charset="-122"/>
                          <a:ea typeface="微软雅黑" panose="020B0503020204020204" pitchFamily="34" charset="-122"/>
                        </a:rPr>
                        <a:t>4</a:t>
                      </a:r>
                      <a:endParaRPr lang="zh-CN" altLang="en-US" sz="2000" b="1" baseline="0" dirty="0">
                        <a:latin typeface="微软雅黑" panose="020B0503020204020204" pitchFamily="34" charset="-122"/>
                        <a:ea typeface="微软雅黑" panose="020B0503020204020204" pitchFamily="34" charset="-122"/>
                      </a:endParaRP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压裂可视化</a:t>
                      </a:r>
                    </a:p>
                  </a:txBody>
                  <a:tcPr anchor="ctr" anchorCtr="1"/>
                </a:tc>
                <a:tc>
                  <a:txBody>
                    <a:bodyPr/>
                    <a:lstStyle/>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1</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、缺少页岩下裂缝</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动态</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起裂与扩展</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宏细观</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研究</a:t>
                      </a:r>
                      <a:endParaRPr lang="en-US" altLang="zh-CN" sz="2000" b="1" kern="1200" baseline="0" dirty="0">
                        <a:solidFill>
                          <a:schemeClr val="tx1"/>
                        </a:solidFill>
                        <a:latin typeface="微软雅黑" panose="020B0503020204020204" pitchFamily="34" charset="-122"/>
                        <a:ea typeface="微软雅黑" panose="020B0503020204020204" pitchFamily="34" charset="-122"/>
                        <a:cs typeface="+mn-cs"/>
                      </a:endParaRPr>
                    </a:p>
                    <a:p>
                      <a:pPr marL="0" indent="0">
                        <a:lnSpc>
                          <a:spcPct val="125000"/>
                        </a:lnSpc>
                        <a:spcBef>
                          <a:spcPts val="0"/>
                        </a:spcBef>
                        <a:spcAft>
                          <a:spcPts val="0"/>
                        </a:spcAft>
                        <a:buClr>
                          <a:srgbClr val="FF0000"/>
                        </a:buClr>
                        <a:buFont typeface="+mj-lt"/>
                        <a:buNone/>
                      </a:pPr>
                      <a:r>
                        <a:rPr lang="en-US" altLang="zh-CN" sz="2000" b="1" kern="1200" baseline="0" dirty="0">
                          <a:solidFill>
                            <a:schemeClr val="tx1"/>
                          </a:solidFill>
                          <a:latin typeface="微软雅黑" panose="020B0503020204020204" pitchFamily="34" charset="-122"/>
                          <a:ea typeface="微软雅黑" panose="020B0503020204020204" pitchFamily="34" charset="-122"/>
                          <a:cs typeface="+mn-cs"/>
                        </a:rPr>
                        <a:t>2</a:t>
                      </a:r>
                      <a:r>
                        <a:rPr lang="zh-CN" altLang="en-US" sz="2000" b="1" kern="1200" baseline="0" dirty="0">
                          <a:solidFill>
                            <a:schemeClr val="tx1"/>
                          </a:solidFill>
                          <a:latin typeface="微软雅黑" panose="020B0503020204020204" pitchFamily="34" charset="-122"/>
                          <a:ea typeface="微软雅黑" panose="020B0503020204020204" pitchFamily="34" charset="-122"/>
                          <a:cs typeface="+mn-cs"/>
                        </a:rPr>
                        <a:t>、缺乏依据动态压裂监测数据所进行的岩石力学</a:t>
                      </a:r>
                      <a:r>
                        <a:rPr lang="zh-CN" altLang="en-US" sz="2000" b="1" kern="1200" baseline="0" dirty="0">
                          <a:solidFill>
                            <a:srgbClr val="FF0000"/>
                          </a:solidFill>
                          <a:latin typeface="微软雅黑" panose="020B0503020204020204" pitchFamily="34" charset="-122"/>
                          <a:ea typeface="微软雅黑" panose="020B0503020204020204" pitchFamily="34" charset="-122"/>
                          <a:cs typeface="+mn-cs"/>
                        </a:rPr>
                        <a:t>参数反演</a:t>
                      </a:r>
                      <a:endParaRPr lang="en-US" altLang="zh-CN" sz="2000" b="1" kern="1200" baseline="0" dirty="0">
                        <a:solidFill>
                          <a:srgbClr val="FF0000"/>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746570071"/>
                  </a:ext>
                </a:extLst>
              </a:tr>
            </a:tbl>
          </a:graphicData>
        </a:graphic>
      </p:graphicFrame>
    </p:spTree>
    <p:extLst>
      <p:ext uri="{BB962C8B-B14F-4D97-AF65-F5344CB8AC3E}">
        <p14:creationId xmlns:p14="http://schemas.microsoft.com/office/powerpoint/2010/main" val="3750258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b="1" dirty="0">
                <a:solidFill>
                  <a:srgbClr val="FF0000"/>
                </a:solidFill>
                <a:latin typeface="微软雅黑" panose="020B0503020204020204" pitchFamily="34" charset="-122"/>
                <a:ea typeface="微软雅黑" panose="020B0503020204020204" pitchFamily="34" charset="-122"/>
              </a:rPr>
              <a:t>汇 报 提 纲</a:t>
            </a:r>
            <a:endPar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 name="TextBox 1">
            <a:extLst>
              <a:ext uri="{FF2B5EF4-FFF2-40B4-BE49-F238E27FC236}">
                <a16:creationId xmlns:a16="http://schemas.microsoft.com/office/drawing/2014/main" id="{D98A5582-A151-465C-B3E2-897150010C77}"/>
              </a:ext>
            </a:extLst>
          </p:cNvPr>
          <p:cNvSpPr txBox="1">
            <a:spLocks noChangeArrowheads="1"/>
          </p:cNvSpPr>
          <p:nvPr/>
        </p:nvSpPr>
        <p:spPr bwMode="auto">
          <a:xfrm>
            <a:off x="4014855" y="1773006"/>
            <a:ext cx="4492489" cy="36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一、技术研究背景</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二、技术研究现状</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三、当前存在问题</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四、计划研究方向</a:t>
            </a:r>
            <a:endParaRPr lang="en-US" altLang="zh-CN"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74519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407160BF-FDC4-42E4-84D3-3DF7731F6398}"/>
              </a:ext>
            </a:extLst>
          </p:cNvPr>
          <p:cNvSpPr>
            <a:spLocks noChangeArrowheads="1"/>
          </p:cNvSpPr>
          <p:nvPr/>
        </p:nvSpPr>
        <p:spPr bwMode="auto">
          <a:xfrm>
            <a:off x="7832725" y="5730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5" name="Rectangle 6">
            <a:extLst>
              <a:ext uri="{FF2B5EF4-FFF2-40B4-BE49-F238E27FC236}">
                <a16:creationId xmlns:a16="http://schemas.microsoft.com/office/drawing/2014/main" id="{1BA8952D-2E8B-49F2-984B-52B0DCCB7488}"/>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sp>
        <p:nvSpPr>
          <p:cNvPr id="6" name="Rectangle 80">
            <a:extLst>
              <a:ext uri="{FF2B5EF4-FFF2-40B4-BE49-F238E27FC236}">
                <a16:creationId xmlns:a16="http://schemas.microsoft.com/office/drawing/2014/main" id="{3CD59BFA-DEA9-4EE5-B401-B830A5FB477A}"/>
              </a:ext>
            </a:extLst>
          </p:cNvPr>
          <p:cNvSpPr>
            <a:spLocks/>
          </p:cNvSpPr>
          <p:nvPr/>
        </p:nvSpPr>
        <p:spPr bwMode="auto">
          <a:xfrm>
            <a:off x="0" y="1104900"/>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5125" marR="0" lvl="0" indent="-255588" algn="l" defTabSz="914400" rtl="0" eaLnBrk="0" fontAlgn="base" latinLnBrk="0" hangingPunct="0">
              <a:lnSpc>
                <a:spcPct val="100000"/>
              </a:lnSpc>
              <a:spcBef>
                <a:spcPts val="400"/>
              </a:spcBef>
              <a:spcAft>
                <a:spcPct val="0"/>
              </a:spcAft>
              <a:buClr>
                <a:srgbClr val="FF0000"/>
              </a:buClr>
              <a:buSzTx/>
              <a:buFont typeface="Wingdings" panose="05000000000000000000" pitchFamily="2" charset="2"/>
              <a:buChar char="p"/>
              <a:tabLst/>
              <a:defRPr/>
            </a:pP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研究内容与目标</a:t>
            </a:r>
          </a:p>
        </p:txBody>
      </p:sp>
      <p:cxnSp>
        <p:nvCxnSpPr>
          <p:cNvPr id="7" name="直接连接符 114">
            <a:extLst>
              <a:ext uri="{FF2B5EF4-FFF2-40B4-BE49-F238E27FC236}">
                <a16:creationId xmlns:a16="http://schemas.microsoft.com/office/drawing/2014/main" id="{762263B0-D4AC-46D9-9759-ADF42A693665}"/>
              </a:ext>
            </a:extLst>
          </p:cNvPr>
          <p:cNvCxnSpPr>
            <a:cxnSpLocks noChangeShapeType="1"/>
          </p:cNvCxnSpPr>
          <p:nvPr/>
        </p:nvCxnSpPr>
        <p:spPr bwMode="auto">
          <a:xfrm flipH="1">
            <a:off x="6096011" y="2514226"/>
            <a:ext cx="12700" cy="321061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9" name="直接连接符 51">
            <a:extLst>
              <a:ext uri="{FF2B5EF4-FFF2-40B4-BE49-F238E27FC236}">
                <a16:creationId xmlns:a16="http://schemas.microsoft.com/office/drawing/2014/main" id="{AEFCA581-A8C2-4B04-848F-9E07CF260F23}"/>
              </a:ext>
            </a:extLst>
          </p:cNvPr>
          <p:cNvCxnSpPr>
            <a:cxnSpLocks noChangeShapeType="1"/>
          </p:cNvCxnSpPr>
          <p:nvPr/>
        </p:nvCxnSpPr>
        <p:spPr bwMode="auto">
          <a:xfrm>
            <a:off x="651163" y="3543300"/>
            <a:ext cx="10367963" cy="0"/>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10" name="直接连接符 114">
            <a:extLst>
              <a:ext uri="{FF2B5EF4-FFF2-40B4-BE49-F238E27FC236}">
                <a16:creationId xmlns:a16="http://schemas.microsoft.com/office/drawing/2014/main" id="{9DAEAEF7-1CA8-462A-B2DC-EEEB8F8A7910}"/>
              </a:ext>
            </a:extLst>
          </p:cNvPr>
          <p:cNvCxnSpPr>
            <a:cxnSpLocks noChangeShapeType="1"/>
          </p:cNvCxnSpPr>
          <p:nvPr/>
        </p:nvCxnSpPr>
        <p:spPr bwMode="auto">
          <a:xfrm flipH="1">
            <a:off x="2525565" y="2519363"/>
            <a:ext cx="19050" cy="318611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 name="直接连接符 114">
            <a:extLst>
              <a:ext uri="{FF2B5EF4-FFF2-40B4-BE49-F238E27FC236}">
                <a16:creationId xmlns:a16="http://schemas.microsoft.com/office/drawing/2014/main" id="{7BE2C9EB-7B75-4E10-B31E-3D5BA1C802A5}"/>
              </a:ext>
            </a:extLst>
          </p:cNvPr>
          <p:cNvCxnSpPr>
            <a:cxnSpLocks noChangeShapeType="1"/>
          </p:cNvCxnSpPr>
          <p:nvPr/>
        </p:nvCxnSpPr>
        <p:spPr bwMode="auto">
          <a:xfrm>
            <a:off x="9926973" y="2519363"/>
            <a:ext cx="0" cy="318611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2" name="直接连接符 13">
            <a:extLst>
              <a:ext uri="{FF2B5EF4-FFF2-40B4-BE49-F238E27FC236}">
                <a16:creationId xmlns:a16="http://schemas.microsoft.com/office/drawing/2014/main" id="{8712721A-B856-433A-ADC1-492293082662}"/>
              </a:ext>
            </a:extLst>
          </p:cNvPr>
          <p:cNvCxnSpPr>
            <a:cxnSpLocks noChangeShapeType="1"/>
          </p:cNvCxnSpPr>
          <p:nvPr/>
        </p:nvCxnSpPr>
        <p:spPr bwMode="auto">
          <a:xfrm>
            <a:off x="6097876" y="5715000"/>
            <a:ext cx="0" cy="219075"/>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dk1"/>
          </a:lnRef>
          <a:fillRef idx="0">
            <a:schemeClr val="dk1"/>
          </a:fillRef>
          <a:effectRef idx="2">
            <a:schemeClr val="dk1"/>
          </a:effectRef>
          <a:fontRef idx="minor">
            <a:schemeClr val="tx1"/>
          </a:fontRef>
        </p:style>
      </p:cxnSp>
      <p:sp>
        <p:nvSpPr>
          <p:cNvPr id="13" name="TextBox 1">
            <a:extLst>
              <a:ext uri="{FF2B5EF4-FFF2-40B4-BE49-F238E27FC236}">
                <a16:creationId xmlns:a16="http://schemas.microsoft.com/office/drawing/2014/main" id="{0F02FDB1-5838-4319-8EF0-A77CE018796B}"/>
              </a:ext>
            </a:extLst>
          </p:cNvPr>
          <p:cNvSpPr txBox="1">
            <a:spLocks noChangeArrowheads="1"/>
          </p:cNvSpPr>
          <p:nvPr/>
        </p:nvSpPr>
        <p:spPr bwMode="auto">
          <a:xfrm>
            <a:off x="381000" y="1638300"/>
            <a:ext cx="7429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关键难题</a:t>
            </a:r>
          </a:p>
        </p:txBody>
      </p:sp>
      <p:sp>
        <p:nvSpPr>
          <p:cNvPr id="14" name="TextBox 45">
            <a:extLst>
              <a:ext uri="{FF2B5EF4-FFF2-40B4-BE49-F238E27FC236}">
                <a16:creationId xmlns:a16="http://schemas.microsoft.com/office/drawing/2014/main" id="{1C70770B-D635-4386-9FB2-54E878EAC035}"/>
              </a:ext>
            </a:extLst>
          </p:cNvPr>
          <p:cNvSpPr txBox="1">
            <a:spLocks noChangeArrowheads="1"/>
          </p:cNvSpPr>
          <p:nvPr/>
        </p:nvSpPr>
        <p:spPr bwMode="auto">
          <a:xfrm>
            <a:off x="385763" y="2665412"/>
            <a:ext cx="7429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研究内容</a:t>
            </a:r>
          </a:p>
        </p:txBody>
      </p:sp>
      <p:sp>
        <p:nvSpPr>
          <p:cNvPr id="15" name="TextBox 46">
            <a:extLst>
              <a:ext uri="{FF2B5EF4-FFF2-40B4-BE49-F238E27FC236}">
                <a16:creationId xmlns:a16="http://schemas.microsoft.com/office/drawing/2014/main" id="{8D401ACB-D888-4606-AC62-1D4EE14B0650}"/>
              </a:ext>
            </a:extLst>
          </p:cNvPr>
          <p:cNvSpPr txBox="1">
            <a:spLocks noChangeArrowheads="1"/>
          </p:cNvSpPr>
          <p:nvPr/>
        </p:nvSpPr>
        <p:spPr bwMode="auto">
          <a:xfrm>
            <a:off x="381000" y="3759201"/>
            <a:ext cx="7429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研究方法</a:t>
            </a:r>
          </a:p>
        </p:txBody>
      </p:sp>
      <p:sp>
        <p:nvSpPr>
          <p:cNvPr id="16" name="TextBox 47">
            <a:extLst>
              <a:ext uri="{FF2B5EF4-FFF2-40B4-BE49-F238E27FC236}">
                <a16:creationId xmlns:a16="http://schemas.microsoft.com/office/drawing/2014/main" id="{2D4E9D5D-DE12-4816-8540-4719992E701A}"/>
              </a:ext>
            </a:extLst>
          </p:cNvPr>
          <p:cNvSpPr txBox="1">
            <a:spLocks noChangeArrowheads="1"/>
          </p:cNvSpPr>
          <p:nvPr/>
        </p:nvSpPr>
        <p:spPr bwMode="auto">
          <a:xfrm>
            <a:off x="384175" y="4826000"/>
            <a:ext cx="74453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研究目标</a:t>
            </a:r>
          </a:p>
        </p:txBody>
      </p:sp>
      <p:cxnSp>
        <p:nvCxnSpPr>
          <p:cNvPr id="17" name="直接连接符 3">
            <a:extLst>
              <a:ext uri="{FF2B5EF4-FFF2-40B4-BE49-F238E27FC236}">
                <a16:creationId xmlns:a16="http://schemas.microsoft.com/office/drawing/2014/main" id="{4C94FCE5-5D2E-43AE-8D1E-53D3F8B4982F}"/>
              </a:ext>
            </a:extLst>
          </p:cNvPr>
          <p:cNvCxnSpPr>
            <a:cxnSpLocks noChangeShapeType="1"/>
          </p:cNvCxnSpPr>
          <p:nvPr/>
        </p:nvCxnSpPr>
        <p:spPr bwMode="auto">
          <a:xfrm>
            <a:off x="457200" y="2400300"/>
            <a:ext cx="10361613" cy="0"/>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sp>
        <p:nvSpPr>
          <p:cNvPr id="18" name="圆角矩形 186">
            <a:extLst>
              <a:ext uri="{FF2B5EF4-FFF2-40B4-BE49-F238E27FC236}">
                <a16:creationId xmlns:a16="http://schemas.microsoft.com/office/drawing/2014/main" id="{503EAB8F-BF0C-4BA4-8DAD-D1563368EC8A}"/>
              </a:ext>
            </a:extLst>
          </p:cNvPr>
          <p:cNvSpPr>
            <a:spLocks noChangeArrowheads="1"/>
          </p:cNvSpPr>
          <p:nvPr/>
        </p:nvSpPr>
        <p:spPr bwMode="auto">
          <a:xfrm>
            <a:off x="1239838" y="2628900"/>
            <a:ext cx="2526506" cy="779463"/>
          </a:xfrm>
          <a:prstGeom prst="roundRect">
            <a:avLst>
              <a:gd name="adj" fmla="val 16667"/>
            </a:avLst>
          </a:prstGeom>
          <a:solidFill>
            <a:srgbClr val="2F49A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ts val="600"/>
              </a:spcAft>
              <a:buClrTx/>
              <a:buSzTx/>
              <a:buFont typeface="Wingdings" panose="05000000000000000000" pitchFamily="2" charset="2"/>
              <a:buNone/>
              <a:tabLst/>
              <a:defRPr/>
            </a:pP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9" name="直接连接符 107">
            <a:extLst>
              <a:ext uri="{FF2B5EF4-FFF2-40B4-BE49-F238E27FC236}">
                <a16:creationId xmlns:a16="http://schemas.microsoft.com/office/drawing/2014/main" id="{CA2D3ED7-E54D-4C5B-A7EB-A4A1D64AE16E}"/>
              </a:ext>
            </a:extLst>
          </p:cNvPr>
          <p:cNvCxnSpPr>
            <a:cxnSpLocks noChangeShapeType="1"/>
          </p:cNvCxnSpPr>
          <p:nvPr/>
        </p:nvCxnSpPr>
        <p:spPr bwMode="auto">
          <a:xfrm>
            <a:off x="457200" y="4686300"/>
            <a:ext cx="10367963" cy="0"/>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sp>
        <p:nvSpPr>
          <p:cNvPr id="20" name="圆角矩形 186">
            <a:extLst>
              <a:ext uri="{FF2B5EF4-FFF2-40B4-BE49-F238E27FC236}">
                <a16:creationId xmlns:a16="http://schemas.microsoft.com/office/drawing/2014/main" id="{D911405F-240D-45F4-A6FE-68ED2D78E113}"/>
              </a:ext>
            </a:extLst>
          </p:cNvPr>
          <p:cNvSpPr>
            <a:spLocks noChangeArrowheads="1"/>
          </p:cNvSpPr>
          <p:nvPr/>
        </p:nvSpPr>
        <p:spPr bwMode="auto">
          <a:xfrm>
            <a:off x="905165" y="5987789"/>
            <a:ext cx="10327973" cy="495299"/>
          </a:xfrm>
          <a:prstGeom prst="roundRect">
            <a:avLst>
              <a:gd name="adj" fmla="val 16667"/>
            </a:avLst>
          </a:prstGeom>
          <a:solidFill>
            <a:srgbClr val="CCCC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a:spcBef>
                <a:spcPct val="0"/>
              </a:spcBef>
              <a:buNone/>
              <a:defRPr/>
            </a:pPr>
            <a:r>
              <a:rPr lang="zh-CN" altLang="en-US" sz="24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为页岩油储层超临界 </a:t>
            </a:r>
            <a:r>
              <a:rPr lang="en-US" altLang="zh-CN" sz="24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CO</a:t>
            </a:r>
            <a:r>
              <a:rPr lang="en-US" altLang="zh-CN" sz="2400" b="1" kern="0"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聚能压裂造缝特性和射孔压裂</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提供理论基础</a:t>
            </a:r>
          </a:p>
        </p:txBody>
      </p:sp>
      <p:cxnSp>
        <p:nvCxnSpPr>
          <p:cNvPr id="21" name="直接连接符 82">
            <a:extLst>
              <a:ext uri="{FF2B5EF4-FFF2-40B4-BE49-F238E27FC236}">
                <a16:creationId xmlns:a16="http://schemas.microsoft.com/office/drawing/2014/main" id="{F8B87C31-31F2-4BC8-AA93-A9EA12845308}"/>
              </a:ext>
            </a:extLst>
          </p:cNvPr>
          <p:cNvCxnSpPr>
            <a:cxnSpLocks noChangeShapeType="1"/>
          </p:cNvCxnSpPr>
          <p:nvPr/>
        </p:nvCxnSpPr>
        <p:spPr bwMode="auto">
          <a:xfrm>
            <a:off x="2553564" y="2533650"/>
            <a:ext cx="7373409"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2" name="直接连接符 82">
            <a:extLst>
              <a:ext uri="{FF2B5EF4-FFF2-40B4-BE49-F238E27FC236}">
                <a16:creationId xmlns:a16="http://schemas.microsoft.com/office/drawing/2014/main" id="{E1AC4BFF-25F6-4BE3-A688-AF2556E78069}"/>
              </a:ext>
            </a:extLst>
          </p:cNvPr>
          <p:cNvCxnSpPr>
            <a:cxnSpLocks noChangeShapeType="1"/>
          </p:cNvCxnSpPr>
          <p:nvPr/>
        </p:nvCxnSpPr>
        <p:spPr bwMode="auto">
          <a:xfrm>
            <a:off x="2512755" y="5705475"/>
            <a:ext cx="741421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3" name="直接箭头连接符 2">
            <a:extLst>
              <a:ext uri="{FF2B5EF4-FFF2-40B4-BE49-F238E27FC236}">
                <a16:creationId xmlns:a16="http://schemas.microsoft.com/office/drawing/2014/main" id="{2FD46B57-B569-4879-954A-2F6380E6A320}"/>
              </a:ext>
            </a:extLst>
          </p:cNvPr>
          <p:cNvCxnSpPr>
            <a:cxnSpLocks noChangeShapeType="1"/>
          </p:cNvCxnSpPr>
          <p:nvPr/>
        </p:nvCxnSpPr>
        <p:spPr bwMode="auto">
          <a:xfrm>
            <a:off x="4284663" y="5095875"/>
            <a:ext cx="2286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24" name="直接箭头连接符 5">
            <a:extLst>
              <a:ext uri="{FF2B5EF4-FFF2-40B4-BE49-F238E27FC236}">
                <a16:creationId xmlns:a16="http://schemas.microsoft.com/office/drawing/2014/main" id="{D99DDB63-5A39-490A-A2DA-7F7A4BFA61BD}"/>
              </a:ext>
            </a:extLst>
          </p:cNvPr>
          <p:cNvCxnSpPr>
            <a:cxnSpLocks noChangeShapeType="1"/>
          </p:cNvCxnSpPr>
          <p:nvPr/>
        </p:nvCxnSpPr>
        <p:spPr bwMode="auto">
          <a:xfrm flipV="1">
            <a:off x="7891462" y="5086350"/>
            <a:ext cx="0" cy="9525"/>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sp>
        <p:nvSpPr>
          <p:cNvPr id="25" name="圆角矩形 186">
            <a:extLst>
              <a:ext uri="{FF2B5EF4-FFF2-40B4-BE49-F238E27FC236}">
                <a16:creationId xmlns:a16="http://schemas.microsoft.com/office/drawing/2014/main" id="{6AB4AEC5-7913-4B72-8CDD-DC556AEDAA20}"/>
              </a:ext>
            </a:extLst>
          </p:cNvPr>
          <p:cNvSpPr>
            <a:spLocks noChangeArrowheads="1"/>
          </p:cNvSpPr>
          <p:nvPr/>
        </p:nvSpPr>
        <p:spPr bwMode="auto">
          <a:xfrm>
            <a:off x="4668589" y="2628900"/>
            <a:ext cx="2923879" cy="785813"/>
          </a:xfrm>
          <a:prstGeom prst="roundRect">
            <a:avLst>
              <a:gd name="adj" fmla="val 16667"/>
            </a:avLst>
          </a:prstGeom>
          <a:solidFill>
            <a:srgbClr val="2F49A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ts val="600"/>
              </a:spcAft>
              <a:buNone/>
              <a:defRPr/>
            </a:pPr>
            <a:r>
              <a:rPr lang="en-US" altLang="zh-CN" sz="1800"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sz="1800" b="1" baseline="-25000"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800"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聚能冲击数据驱动的岩石力学参数反演</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6" name="直接连接符 114">
            <a:extLst>
              <a:ext uri="{FF2B5EF4-FFF2-40B4-BE49-F238E27FC236}">
                <a16:creationId xmlns:a16="http://schemas.microsoft.com/office/drawing/2014/main" id="{2D131EB4-007B-44BA-99DC-EDA633DEFB3D}"/>
              </a:ext>
            </a:extLst>
          </p:cNvPr>
          <p:cNvCxnSpPr>
            <a:cxnSpLocks noChangeShapeType="1"/>
          </p:cNvCxnSpPr>
          <p:nvPr/>
        </p:nvCxnSpPr>
        <p:spPr bwMode="auto">
          <a:xfrm>
            <a:off x="6109131" y="2244725"/>
            <a:ext cx="0" cy="277813"/>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27" name="圆角矩形 186">
            <a:extLst>
              <a:ext uri="{FF2B5EF4-FFF2-40B4-BE49-F238E27FC236}">
                <a16:creationId xmlns:a16="http://schemas.microsoft.com/office/drawing/2014/main" id="{52E7EBD5-3238-411B-B846-D777D3B4E264}"/>
              </a:ext>
            </a:extLst>
          </p:cNvPr>
          <p:cNvSpPr>
            <a:spLocks noChangeArrowheads="1"/>
          </p:cNvSpPr>
          <p:nvPr/>
        </p:nvSpPr>
        <p:spPr bwMode="auto">
          <a:xfrm>
            <a:off x="1371600" y="1744662"/>
            <a:ext cx="9447214" cy="514351"/>
          </a:xfrm>
          <a:prstGeom prst="roundRect">
            <a:avLst>
              <a:gd name="adj" fmla="val 25926"/>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ct val="0"/>
              </a:spcAft>
              <a:buClr>
                <a:srgbClr val="FF0000"/>
              </a:buClr>
              <a:buNone/>
              <a:defRPr/>
            </a:pPr>
            <a:r>
              <a:rPr lang="zh-CN" altLang="en-US" sz="2400"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超临界</a:t>
            </a:r>
            <a:r>
              <a:rPr lang="en-US" altLang="zh-CN" sz="2400"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CO</a:t>
            </a:r>
            <a:r>
              <a:rPr lang="en-US" altLang="zh-CN" sz="2400" b="1" baseline="-25000"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聚能冲击下页岩裂缝起裂及射孔后压裂影响研究</a:t>
            </a: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圆角矩形 76">
            <a:extLst>
              <a:ext uri="{FF2B5EF4-FFF2-40B4-BE49-F238E27FC236}">
                <a16:creationId xmlns:a16="http://schemas.microsoft.com/office/drawing/2014/main" id="{F0E42D6C-80E1-43EB-A91F-B6AC7FBFDA04}"/>
              </a:ext>
            </a:extLst>
          </p:cNvPr>
          <p:cNvSpPr>
            <a:spLocks noChangeArrowheads="1"/>
          </p:cNvSpPr>
          <p:nvPr/>
        </p:nvSpPr>
        <p:spPr bwMode="auto">
          <a:xfrm>
            <a:off x="1116012" y="4820366"/>
            <a:ext cx="3277032" cy="779463"/>
          </a:xfrm>
          <a:prstGeom prst="roundRect">
            <a:avLst>
              <a:gd name="adj" fmla="val 16667"/>
            </a:avLst>
          </a:prstGeom>
          <a:solidFill>
            <a:srgbClr val="FFCC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ct val="0"/>
              </a:spcAft>
              <a:buNone/>
              <a:defRPr/>
            </a:pPr>
            <a:r>
              <a:rPr lang="zh-CN" altLang="en-US" sz="1800" b="1" dirty="0">
                <a:solidFill>
                  <a:srgbClr val="000000"/>
                </a:solidFill>
                <a:latin typeface="黑体" panose="02010609060101010101" pitchFamily="49" charset="-122"/>
                <a:ea typeface="黑体" panose="02010609060101010101" pitchFamily="49" charset="-122"/>
              </a:rPr>
              <a:t>明确</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a:t>
            </a:r>
            <a:r>
              <a:rPr lang="en-US" altLang="zh-CN" sz="1800" b="1" dirty="0">
                <a:solidFill>
                  <a:srgbClr val="000000"/>
                </a:solidFill>
                <a:latin typeface="黑体" panose="02010609060101010101" pitchFamily="49" charset="-122"/>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CO</a:t>
            </a:r>
            <a:r>
              <a:rPr lang="en-US" altLang="zh-CN" sz="18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聚能冲击下</a:t>
            </a:r>
            <a:r>
              <a:rPr lang="zh-CN" altLang="en-US"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页岩宏细观裂缝特性及应变场分析</a:t>
            </a:r>
            <a:endPar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0" name="圆角矩形 186">
            <a:extLst>
              <a:ext uri="{FF2B5EF4-FFF2-40B4-BE49-F238E27FC236}">
                <a16:creationId xmlns:a16="http://schemas.microsoft.com/office/drawing/2014/main" id="{D7F403EA-CC84-47BF-8C66-03285A8E1866}"/>
              </a:ext>
            </a:extLst>
          </p:cNvPr>
          <p:cNvSpPr>
            <a:spLocks noChangeArrowheads="1"/>
          </p:cNvSpPr>
          <p:nvPr/>
        </p:nvSpPr>
        <p:spPr bwMode="auto">
          <a:xfrm>
            <a:off x="5133672" y="3717103"/>
            <a:ext cx="1935155" cy="804861"/>
          </a:xfrm>
          <a:prstGeom prst="roundRect">
            <a:avLst>
              <a:gd name="adj" fmla="val 16667"/>
            </a:avLst>
          </a:prstGeom>
          <a:solidFill>
            <a:schemeClr val="accent5">
              <a:lumMod val="75000"/>
            </a:schemeClr>
          </a:solidFill>
          <a:ln>
            <a:noFill/>
          </a:ln>
          <a:effectLst/>
          <a:scene3d>
            <a:camera prst="orthographicFront">
              <a:rot lat="0" lon="0" rev="0"/>
            </a:camera>
            <a:lightRig rig="contrasting" dir="t">
              <a:rot lat="0" lon="0" rev="7800000"/>
            </a:lightRig>
          </a:scene3d>
          <a:sp3d>
            <a:bevelT w="139700" h="139700"/>
          </a:sp3d>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力学参数反演</a:t>
            </a:r>
            <a:endParaRPr kumimoji="0" lang="en-US" altLang="zh-CN"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algn="ctr">
              <a:spcBef>
                <a:spcPct val="0"/>
              </a:spcBef>
              <a:buNone/>
              <a:defRPr/>
            </a:pPr>
            <a:r>
              <a:rPr lang="zh-CN" altLang="en-US" sz="1800" b="1" kern="0" dirty="0">
                <a:solidFill>
                  <a:prstClr val="black"/>
                </a:solidFill>
                <a:latin typeface="黑体" panose="02010609060101010101" pitchFamily="49" charset="-122"/>
                <a:ea typeface="黑体" panose="02010609060101010101" pitchFamily="49" charset="-122"/>
              </a:rPr>
              <a:t>统计回归分析</a:t>
            </a:r>
            <a:endParaRPr lang="en-US" altLang="zh-CN" sz="1800" b="1" kern="0" dirty="0">
              <a:solidFill>
                <a:prstClr val="black"/>
              </a:solidFill>
              <a:latin typeface="黑体" panose="02010609060101010101" pitchFamily="49" charset="-122"/>
              <a:ea typeface="黑体" panose="02010609060101010101" pitchFamily="49" charset="-122"/>
            </a:endParaRPr>
          </a:p>
        </p:txBody>
      </p:sp>
      <p:sp>
        <p:nvSpPr>
          <p:cNvPr id="31" name="圆角矩形 76">
            <a:extLst>
              <a:ext uri="{FF2B5EF4-FFF2-40B4-BE49-F238E27FC236}">
                <a16:creationId xmlns:a16="http://schemas.microsoft.com/office/drawing/2014/main" id="{4C343667-17A6-4FB7-B270-B8D14D2090C7}"/>
              </a:ext>
            </a:extLst>
          </p:cNvPr>
          <p:cNvSpPr>
            <a:spLocks noChangeArrowheads="1"/>
          </p:cNvSpPr>
          <p:nvPr/>
        </p:nvSpPr>
        <p:spPr bwMode="auto">
          <a:xfrm>
            <a:off x="4549767" y="4832127"/>
            <a:ext cx="3357284" cy="779462"/>
          </a:xfrm>
          <a:prstGeom prst="roundRect">
            <a:avLst>
              <a:gd name="adj" fmla="val 16667"/>
            </a:avLst>
          </a:prstGeom>
          <a:solidFill>
            <a:srgbClr val="FFCC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ct val="0"/>
              </a:spcAft>
              <a:buNone/>
              <a:defRPr/>
            </a:pPr>
            <a:r>
              <a:rPr lang="zh-CN" altLang="en-US" sz="1800" b="1" dirty="0">
                <a:solidFill>
                  <a:srgbClr val="000000"/>
                </a:solidFill>
                <a:latin typeface="黑体" panose="02010609060101010101" pitchFamily="49" charset="-122"/>
                <a:ea typeface="黑体" panose="02010609060101010101" pitchFamily="49" charset="-122"/>
              </a:rPr>
              <a:t>构建</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a:t>
            </a:r>
            <a:r>
              <a:rPr lang="en-US" altLang="zh-CN" sz="1800" b="1" dirty="0">
                <a:solidFill>
                  <a:srgbClr val="000000"/>
                </a:solidFill>
                <a:latin typeface="黑体" panose="02010609060101010101" pitchFamily="49" charset="-122"/>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CO</a:t>
            </a:r>
            <a:r>
              <a:rPr lang="en-US" altLang="zh-CN" sz="18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800" b="1" dirty="0">
                <a:solidFill>
                  <a:srgbClr val="000000"/>
                </a:solidFill>
                <a:latin typeface="黑体" panose="02010609060101010101" pitchFamily="49" charset="-122"/>
                <a:ea typeface="黑体" panose="02010609060101010101" pitchFamily="49" charset="-122"/>
              </a:rPr>
              <a:t>聚能冲击下岩石力学参数反演方法</a:t>
            </a:r>
            <a:endPar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2" name="圆角矩形 186">
            <a:extLst>
              <a:ext uri="{FF2B5EF4-FFF2-40B4-BE49-F238E27FC236}">
                <a16:creationId xmlns:a16="http://schemas.microsoft.com/office/drawing/2014/main" id="{5C962099-9D6A-4B92-97D0-DF5621311964}"/>
              </a:ext>
            </a:extLst>
          </p:cNvPr>
          <p:cNvSpPr>
            <a:spLocks noChangeAspect="1" noChangeArrowheads="1"/>
          </p:cNvSpPr>
          <p:nvPr/>
        </p:nvSpPr>
        <p:spPr bwMode="auto">
          <a:xfrm>
            <a:off x="1507765" y="3719513"/>
            <a:ext cx="1935154" cy="790575"/>
          </a:xfrm>
          <a:prstGeom prst="roundRect">
            <a:avLst>
              <a:gd name="adj" fmla="val 16667"/>
            </a:avLst>
          </a:prstGeom>
          <a:solidFill>
            <a:schemeClr val="accent5">
              <a:lumMod val="75000"/>
            </a:schemeClr>
          </a:solidFill>
          <a:ln>
            <a:noFill/>
          </a:ln>
          <a:effectLst/>
          <a:scene3d>
            <a:camera prst="orthographicFront">
              <a:rot lat="0" lon="0" rev="0"/>
            </a:camera>
            <a:lightRig rig="contrasting" dir="t">
              <a:rot lat="0" lon="0" rev="7800000"/>
            </a:lightRig>
          </a:scene3d>
          <a:sp3d>
            <a:bevelT w="139700" h="139700"/>
          </a:sp3d>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lang="zh-CN" altLang="en-US" sz="1800" b="1" kern="0" dirty="0">
                <a:solidFill>
                  <a:prstClr val="black"/>
                </a:solidFill>
                <a:latin typeface="黑体" panose="02010609060101010101" pitchFamily="49" charset="-122"/>
                <a:ea typeface="黑体" panose="02010609060101010101" pitchFamily="49" charset="-122"/>
              </a:rPr>
              <a:t>数字图像相关法微观力学机制</a:t>
            </a:r>
          </a:p>
        </p:txBody>
      </p:sp>
      <p:sp>
        <p:nvSpPr>
          <p:cNvPr id="35" name="圆角矩形 186">
            <a:extLst>
              <a:ext uri="{FF2B5EF4-FFF2-40B4-BE49-F238E27FC236}">
                <a16:creationId xmlns:a16="http://schemas.microsoft.com/office/drawing/2014/main" id="{DF4E501D-A43C-49F7-8BD9-9B6BB74EBC92}"/>
              </a:ext>
            </a:extLst>
          </p:cNvPr>
          <p:cNvSpPr>
            <a:spLocks noChangeArrowheads="1"/>
          </p:cNvSpPr>
          <p:nvPr/>
        </p:nvSpPr>
        <p:spPr bwMode="auto">
          <a:xfrm>
            <a:off x="8756758" y="3709849"/>
            <a:ext cx="2297716" cy="790575"/>
          </a:xfrm>
          <a:prstGeom prst="roundRect">
            <a:avLst>
              <a:gd name="adj" fmla="val 16667"/>
            </a:avLst>
          </a:prstGeom>
          <a:solidFill>
            <a:schemeClr val="accent5">
              <a:lumMod val="75000"/>
            </a:schemeClr>
          </a:solidFill>
          <a:ln>
            <a:noFill/>
          </a:ln>
          <a:effectLst/>
          <a:scene3d>
            <a:camera prst="orthographicFront">
              <a:rot lat="0" lon="0" rev="0"/>
            </a:camera>
            <a:lightRig rig="contrasting" dir="t">
              <a:rot lat="0" lon="0" rev="7800000"/>
            </a:lightRig>
          </a:scene3d>
          <a:sp3d>
            <a:bevelT w="139700" h="139700"/>
          </a:sp3d>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Tx/>
              <a:buSzTx/>
              <a:buFont typeface="Wingdings" panose="05000000000000000000" pitchFamily="2" charset="2"/>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正交实验法</a:t>
            </a:r>
            <a:endParaRPr kumimoji="0" lang="en-US" altLang="zh-CN"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spcBef>
                <a:spcPct val="0"/>
              </a:spcBef>
              <a:spcAft>
                <a:spcPct val="0"/>
              </a:spcAft>
              <a:buClrTx/>
              <a:buSzTx/>
              <a:buFont typeface="Wingdings" panose="05000000000000000000" pitchFamily="2" charset="2"/>
              <a:buNone/>
              <a:tabLst/>
              <a:defRPr/>
            </a:pP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PMMA</a:t>
            </a: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射孔压裂</a:t>
            </a:r>
            <a:endParaRPr kumimoji="0" lang="en-US" altLang="zh-CN"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6" name="Freeform 19">
            <a:extLst>
              <a:ext uri="{FF2B5EF4-FFF2-40B4-BE49-F238E27FC236}">
                <a16:creationId xmlns:a16="http://schemas.microsoft.com/office/drawing/2014/main" id="{EB2FD5EF-DD06-4D9D-8B1F-80058444BFAF}"/>
              </a:ext>
            </a:extLst>
          </p:cNvPr>
          <p:cNvSpPr>
            <a:spLocks/>
          </p:cNvSpPr>
          <p:nvPr/>
        </p:nvSpPr>
        <p:spPr bwMode="auto">
          <a:xfrm>
            <a:off x="7101021" y="4008315"/>
            <a:ext cx="1655737" cy="212971"/>
          </a:xfrm>
          <a:custGeom>
            <a:avLst/>
            <a:gdLst>
              <a:gd name="T0" fmla="*/ 2147483646 w 736"/>
              <a:gd name="T1" fmla="*/ 2147483646 h 354"/>
              <a:gd name="T2" fmla="*/ 2147483646 w 736"/>
              <a:gd name="T3" fmla="*/ 0 h 354"/>
              <a:gd name="T4" fmla="*/ 2147483646 w 736"/>
              <a:gd name="T5" fmla="*/ 2147483646 h 354"/>
              <a:gd name="T6" fmla="*/ 0 w 736"/>
              <a:gd name="T7" fmla="*/ 2147483646 h 354"/>
              <a:gd name="T8" fmla="*/ 0 w 736"/>
              <a:gd name="T9" fmla="*/ 2147483646 h 354"/>
              <a:gd name="T10" fmla="*/ 2147483646 w 736"/>
              <a:gd name="T11" fmla="*/ 2147483646 h 354"/>
              <a:gd name="T12" fmla="*/ 2147483646 w 736"/>
              <a:gd name="T13" fmla="*/ 2147483646 h 354"/>
              <a:gd name="T14" fmla="*/ 2147483646 w 736"/>
              <a:gd name="T15" fmla="*/ 2147483646 h 3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6" h="354">
                <a:moveTo>
                  <a:pt x="736" y="177"/>
                </a:moveTo>
                <a:lnTo>
                  <a:pt x="429" y="0"/>
                </a:lnTo>
                <a:lnTo>
                  <a:pt x="429" y="111"/>
                </a:lnTo>
                <a:lnTo>
                  <a:pt x="0" y="111"/>
                </a:lnTo>
                <a:lnTo>
                  <a:pt x="0" y="243"/>
                </a:lnTo>
                <a:lnTo>
                  <a:pt x="429" y="243"/>
                </a:lnTo>
                <a:lnTo>
                  <a:pt x="429" y="354"/>
                </a:lnTo>
                <a:lnTo>
                  <a:pt x="736" y="177"/>
                </a:lnTo>
                <a:close/>
              </a:path>
            </a:pathLst>
          </a:custGeom>
          <a:solidFill>
            <a:srgbClr val="FF0000"/>
          </a:solidFill>
          <a:ln w="12700">
            <a:solidFill>
              <a:sysClr val="windowText" lastClr="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8" name="文本框 37">
            <a:extLst>
              <a:ext uri="{FF2B5EF4-FFF2-40B4-BE49-F238E27FC236}">
                <a16:creationId xmlns:a16="http://schemas.microsoft.com/office/drawing/2014/main" id="{4FD58CEF-540E-41BD-8C3E-B393249D41D6}"/>
              </a:ext>
            </a:extLst>
          </p:cNvPr>
          <p:cNvSpPr txBox="1"/>
          <p:nvPr/>
        </p:nvSpPr>
        <p:spPr>
          <a:xfrm>
            <a:off x="3511081" y="3729177"/>
            <a:ext cx="7192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理论</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9" name="文本框 38">
            <a:extLst>
              <a:ext uri="{FF2B5EF4-FFF2-40B4-BE49-F238E27FC236}">
                <a16:creationId xmlns:a16="http://schemas.microsoft.com/office/drawing/2014/main" id="{450D776E-6DC2-4840-B09E-BA814CD07DC0}"/>
              </a:ext>
            </a:extLst>
          </p:cNvPr>
          <p:cNvSpPr txBox="1"/>
          <p:nvPr/>
        </p:nvSpPr>
        <p:spPr>
          <a:xfrm>
            <a:off x="3471206" y="4131072"/>
            <a:ext cx="7192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基础</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pSp>
        <p:nvGrpSpPr>
          <p:cNvPr id="40" name="组合 39">
            <a:extLst>
              <a:ext uri="{FF2B5EF4-FFF2-40B4-BE49-F238E27FC236}">
                <a16:creationId xmlns:a16="http://schemas.microsoft.com/office/drawing/2014/main" id="{A140EDE9-600D-469D-A8D5-990D901F79B8}"/>
              </a:ext>
            </a:extLst>
          </p:cNvPr>
          <p:cNvGrpSpPr/>
          <p:nvPr/>
        </p:nvGrpSpPr>
        <p:grpSpPr>
          <a:xfrm>
            <a:off x="8494714" y="2628900"/>
            <a:ext cx="2923878" cy="785813"/>
            <a:chOff x="8839200" y="2819400"/>
            <a:chExt cx="2622551" cy="785813"/>
          </a:xfrm>
        </p:grpSpPr>
        <p:sp>
          <p:nvSpPr>
            <p:cNvPr id="41" name="圆角矩形 186">
              <a:extLst>
                <a:ext uri="{FF2B5EF4-FFF2-40B4-BE49-F238E27FC236}">
                  <a16:creationId xmlns:a16="http://schemas.microsoft.com/office/drawing/2014/main" id="{40146DA2-453F-4B8E-B455-3AC1BA30963F}"/>
                </a:ext>
              </a:extLst>
            </p:cNvPr>
            <p:cNvSpPr>
              <a:spLocks noChangeArrowheads="1"/>
            </p:cNvSpPr>
            <p:nvPr/>
          </p:nvSpPr>
          <p:spPr bwMode="auto">
            <a:xfrm>
              <a:off x="8839200" y="2819400"/>
              <a:ext cx="2541589" cy="785813"/>
            </a:xfrm>
            <a:prstGeom prst="roundRect">
              <a:avLst>
                <a:gd name="adj" fmla="val 16667"/>
              </a:avLst>
            </a:prstGeom>
            <a:solidFill>
              <a:srgbClr val="2F49A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ts val="600"/>
                </a:spcAft>
                <a:buClrTx/>
                <a:buSzTx/>
                <a:buFontTx/>
                <a:buNone/>
                <a:tabLst/>
                <a:defRPr/>
              </a:pPr>
              <a:endPar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文本框 41">
              <a:extLst>
                <a:ext uri="{FF2B5EF4-FFF2-40B4-BE49-F238E27FC236}">
                  <a16:creationId xmlns:a16="http://schemas.microsoft.com/office/drawing/2014/main" id="{98D98C76-3AAF-4224-A9D4-9B39CDA74AA8}"/>
                </a:ext>
              </a:extLst>
            </p:cNvPr>
            <p:cNvSpPr txBox="1"/>
            <p:nvPr/>
          </p:nvSpPr>
          <p:spPr>
            <a:xfrm>
              <a:off x="8839200" y="2882386"/>
              <a:ext cx="2622551" cy="646331"/>
            </a:xfrm>
            <a:prstGeom prst="rect">
              <a:avLst/>
            </a:prstGeom>
            <a:noFill/>
          </p:spPr>
          <p:txBody>
            <a:bodyPr wrap="square">
              <a:spAutoFit/>
            </a:bodyPr>
            <a:lstStyle/>
            <a:p>
              <a:pPr lvl="0" algn="ctr" fontAlgn="base">
                <a:spcBef>
                  <a:spcPct val="0"/>
                </a:spcBef>
                <a:spcAft>
                  <a:spcPts val="600"/>
                </a:spcAft>
                <a:defRPr/>
              </a:pPr>
              <a:r>
                <a:rPr lang="zh-CN" altLang="en-US"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射孔条件下</a:t>
              </a:r>
              <a:r>
                <a:rPr lang="en-US" altLang="zh-CN"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b="1" baseline="-25000"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聚能冲击效果评价及优化方法</a:t>
              </a:r>
              <a:endPar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4" name="灯片编号占位符 3">
            <a:extLst>
              <a:ext uri="{FF2B5EF4-FFF2-40B4-BE49-F238E27FC236}">
                <a16:creationId xmlns:a16="http://schemas.microsoft.com/office/drawing/2014/main" id="{77E46CCC-33E1-4974-A9E2-83E12B0D150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文本框 44">
            <a:extLst>
              <a:ext uri="{FF2B5EF4-FFF2-40B4-BE49-F238E27FC236}">
                <a16:creationId xmlns:a16="http://schemas.microsoft.com/office/drawing/2014/main" id="{BE0923B9-BACC-4FEF-8902-11044044FC5F}"/>
              </a:ext>
            </a:extLst>
          </p:cNvPr>
          <p:cNvSpPr txBox="1"/>
          <p:nvPr/>
        </p:nvSpPr>
        <p:spPr>
          <a:xfrm>
            <a:off x="1206882" y="2691886"/>
            <a:ext cx="2631756" cy="646331"/>
          </a:xfrm>
          <a:prstGeom prst="rect">
            <a:avLst/>
          </a:prstGeom>
          <a:noFill/>
        </p:spPr>
        <p:txBody>
          <a:bodyPr wrap="square">
            <a:spAutoFit/>
          </a:bodyPr>
          <a:lstStyle/>
          <a:p>
            <a:pPr lvl="0" algn="ctr" fontAlgn="base">
              <a:spcBef>
                <a:spcPct val="0"/>
              </a:spcBef>
              <a:spcAft>
                <a:spcPts val="600"/>
              </a:spcAft>
              <a:defRPr/>
            </a:pPr>
            <a:r>
              <a:rPr lang="en-US" altLang="zh-CN"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b="1" baseline="-25000"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聚能压裂裂缝动态起裂与扩展宏观特性</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文本框 46">
            <a:extLst>
              <a:ext uri="{FF2B5EF4-FFF2-40B4-BE49-F238E27FC236}">
                <a16:creationId xmlns:a16="http://schemas.microsoft.com/office/drawing/2014/main" id="{33DD95B5-2FB2-49F9-8E63-87F8DAFB09CD}"/>
              </a:ext>
            </a:extLst>
          </p:cNvPr>
          <p:cNvSpPr txBox="1"/>
          <p:nvPr/>
        </p:nvSpPr>
        <p:spPr>
          <a:xfrm>
            <a:off x="7277263" y="3714231"/>
            <a:ext cx="7192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指导</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65" name="Freeform 19">
            <a:extLst>
              <a:ext uri="{FF2B5EF4-FFF2-40B4-BE49-F238E27FC236}">
                <a16:creationId xmlns:a16="http://schemas.microsoft.com/office/drawing/2014/main" id="{16205F81-4E15-4929-81E2-DBE0BA26A685}"/>
              </a:ext>
            </a:extLst>
          </p:cNvPr>
          <p:cNvSpPr>
            <a:spLocks/>
          </p:cNvSpPr>
          <p:nvPr/>
        </p:nvSpPr>
        <p:spPr bwMode="auto">
          <a:xfrm>
            <a:off x="3479037" y="3998652"/>
            <a:ext cx="1655737" cy="212971"/>
          </a:xfrm>
          <a:custGeom>
            <a:avLst/>
            <a:gdLst>
              <a:gd name="T0" fmla="*/ 2147483646 w 736"/>
              <a:gd name="T1" fmla="*/ 2147483646 h 354"/>
              <a:gd name="T2" fmla="*/ 2147483646 w 736"/>
              <a:gd name="T3" fmla="*/ 0 h 354"/>
              <a:gd name="T4" fmla="*/ 2147483646 w 736"/>
              <a:gd name="T5" fmla="*/ 2147483646 h 354"/>
              <a:gd name="T6" fmla="*/ 0 w 736"/>
              <a:gd name="T7" fmla="*/ 2147483646 h 354"/>
              <a:gd name="T8" fmla="*/ 0 w 736"/>
              <a:gd name="T9" fmla="*/ 2147483646 h 354"/>
              <a:gd name="T10" fmla="*/ 2147483646 w 736"/>
              <a:gd name="T11" fmla="*/ 2147483646 h 354"/>
              <a:gd name="T12" fmla="*/ 2147483646 w 736"/>
              <a:gd name="T13" fmla="*/ 2147483646 h 354"/>
              <a:gd name="T14" fmla="*/ 2147483646 w 736"/>
              <a:gd name="T15" fmla="*/ 2147483646 h 3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6" h="354">
                <a:moveTo>
                  <a:pt x="736" y="177"/>
                </a:moveTo>
                <a:lnTo>
                  <a:pt x="429" y="0"/>
                </a:lnTo>
                <a:lnTo>
                  <a:pt x="429" y="111"/>
                </a:lnTo>
                <a:lnTo>
                  <a:pt x="0" y="111"/>
                </a:lnTo>
                <a:lnTo>
                  <a:pt x="0" y="243"/>
                </a:lnTo>
                <a:lnTo>
                  <a:pt x="429" y="243"/>
                </a:lnTo>
                <a:lnTo>
                  <a:pt x="429" y="354"/>
                </a:lnTo>
                <a:lnTo>
                  <a:pt x="736" y="177"/>
                </a:lnTo>
                <a:close/>
              </a:path>
            </a:pathLst>
          </a:custGeom>
          <a:solidFill>
            <a:srgbClr val="FF0000"/>
          </a:solidFill>
          <a:ln w="12700">
            <a:solidFill>
              <a:sysClr val="windowText" lastClr="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66" name="圆角矩形 76">
            <a:extLst>
              <a:ext uri="{FF2B5EF4-FFF2-40B4-BE49-F238E27FC236}">
                <a16:creationId xmlns:a16="http://schemas.microsoft.com/office/drawing/2014/main" id="{C78AAA3D-8F23-4AE2-949E-3C00ADA6F01F}"/>
              </a:ext>
            </a:extLst>
          </p:cNvPr>
          <p:cNvSpPr>
            <a:spLocks noChangeArrowheads="1"/>
          </p:cNvSpPr>
          <p:nvPr/>
        </p:nvSpPr>
        <p:spPr bwMode="auto">
          <a:xfrm>
            <a:off x="8105814" y="4837761"/>
            <a:ext cx="3642318" cy="779462"/>
          </a:xfrm>
          <a:prstGeom prst="roundRect">
            <a:avLst>
              <a:gd name="adj" fmla="val 16667"/>
            </a:avLst>
          </a:prstGeom>
          <a:solidFill>
            <a:srgbClr val="FFCC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ct val="0"/>
              </a:spcAft>
              <a:buNone/>
              <a:defRPr/>
            </a:pPr>
            <a:r>
              <a:rPr lang="zh-CN" altLang="en-US"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探索页岩储层</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sz="18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聚能压裂射孔工艺效果评价及优化方法</a:t>
            </a:r>
          </a:p>
        </p:txBody>
      </p:sp>
    </p:spTree>
    <p:extLst>
      <p:ext uri="{BB962C8B-B14F-4D97-AF65-F5344CB8AC3E}">
        <p14:creationId xmlns:p14="http://schemas.microsoft.com/office/powerpoint/2010/main" val="4059141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6EF0899C-1080-4DFA-B71D-23F4AEAE324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7">
            <a:extLst>
              <a:ext uri="{FF2B5EF4-FFF2-40B4-BE49-F238E27FC236}">
                <a16:creationId xmlns:a16="http://schemas.microsoft.com/office/drawing/2014/main" id="{BF7A90C4-B822-4859-9F60-5168F4F2A079}"/>
              </a:ext>
            </a:extLst>
          </p:cNvPr>
          <p:cNvSpPr>
            <a:spLocks noChangeArrowheads="1"/>
          </p:cNvSpPr>
          <p:nvPr/>
        </p:nvSpPr>
        <p:spPr bwMode="auto">
          <a:xfrm>
            <a:off x="8052420" y="6238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4" name="Rectangle 80">
            <a:extLst>
              <a:ext uri="{FF2B5EF4-FFF2-40B4-BE49-F238E27FC236}">
                <a16:creationId xmlns:a16="http://schemas.microsoft.com/office/drawing/2014/main" id="{AD94B988-0FB3-46B4-8C7C-FB154DD7D73C}"/>
              </a:ext>
            </a:extLst>
          </p:cNvPr>
          <p:cNvSpPr>
            <a:spLocks/>
          </p:cNvSpPr>
          <p:nvPr/>
        </p:nvSpPr>
        <p:spPr bwMode="auto">
          <a:xfrm>
            <a:off x="219695" y="1155700"/>
            <a:ext cx="11887200" cy="106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eaLnBrk="0" fontAlgn="base" hangingPunct="0">
              <a:spcBef>
                <a:spcPts val="400"/>
              </a:spcBef>
              <a:spcAft>
                <a:spcPct val="0"/>
              </a:spcAft>
              <a:buClr>
                <a:srgbClr val="FF0000"/>
              </a:buClr>
              <a:buFont typeface="Wingdings" panose="05000000000000000000" pitchFamily="2" charset="2"/>
              <a:buChar char="p"/>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研究内容</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聚能压裂裂缝动态起裂与扩展宏观特性</a:t>
            </a:r>
          </a:p>
          <a:p>
            <a:pPr marL="365125" marR="0" lvl="0" indent="-255588" algn="l" defTabSz="914400" rtl="0" eaLnBrk="0" fontAlgn="base" latinLnBrk="0" hangingPunct="0">
              <a:lnSpc>
                <a:spcPct val="100000"/>
              </a:lnSpc>
              <a:spcBef>
                <a:spcPts val="400"/>
              </a:spcBef>
              <a:spcAft>
                <a:spcPct val="0"/>
              </a:spcAft>
              <a:buClr>
                <a:srgbClr val="FF0000"/>
              </a:buClr>
              <a:buSzTx/>
              <a:buFont typeface="Wingdings" panose="05000000000000000000" pitchFamily="2" charset="2"/>
              <a:buChar char="p"/>
              <a:tabLst/>
              <a:defRPr/>
            </a:pPr>
            <a:endPar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4">
            <a:extLst>
              <a:ext uri="{FF2B5EF4-FFF2-40B4-BE49-F238E27FC236}">
                <a16:creationId xmlns:a16="http://schemas.microsoft.com/office/drawing/2014/main" id="{8BAC7A61-82D7-43B1-B86E-590A4A693B59}"/>
              </a:ext>
            </a:extLst>
          </p:cNvPr>
          <p:cNvSpPr>
            <a:spLocks noChangeArrowheads="1"/>
          </p:cNvSpPr>
          <p:nvPr/>
        </p:nvSpPr>
        <p:spPr bwMode="auto">
          <a:xfrm>
            <a:off x="250467" y="1739900"/>
            <a:ext cx="11811000" cy="165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可视化实验：</a:t>
            </a:r>
            <a:r>
              <a:rPr lang="zh-CN" altLang="en-US" sz="2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开展</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页岩平板</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SC-CO</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800" b="1" i="0" u="none" strike="noStrike" kern="1200" cap="none" spc="0" normalizeH="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聚能压裂可视化压裂</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起裂</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参数分析：</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明确裂缝动态起裂特性，对比分析关键起裂参数</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正交实验：</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对比不同同约束条件下实验结果，获取页岩裂缝起裂规律</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58">
            <a:extLst>
              <a:ext uri="{FF2B5EF4-FFF2-40B4-BE49-F238E27FC236}">
                <a16:creationId xmlns:a16="http://schemas.microsoft.com/office/drawing/2014/main" id="{45BA99C4-2375-4766-8F1D-A1E54C5334C9}"/>
              </a:ext>
            </a:extLst>
          </p:cNvPr>
          <p:cNvSpPr txBox="1">
            <a:spLocks noChangeArrowheads="1"/>
          </p:cNvSpPr>
          <p:nvPr/>
        </p:nvSpPr>
        <p:spPr bwMode="auto">
          <a:xfrm>
            <a:off x="8296821" y="5948331"/>
            <a:ext cx="31408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应力数据采集装置</a:t>
            </a:r>
          </a:p>
        </p:txBody>
      </p:sp>
      <p:sp>
        <p:nvSpPr>
          <p:cNvPr id="25" name="Rectangle 6">
            <a:extLst>
              <a:ext uri="{FF2B5EF4-FFF2-40B4-BE49-F238E27FC236}">
                <a16:creationId xmlns:a16="http://schemas.microsoft.com/office/drawing/2014/main" id="{AAB9B1CF-0A84-403B-B29D-4BBD5FA89CC9}"/>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pic>
        <p:nvPicPr>
          <p:cNvPr id="26" name="图片 25">
            <a:extLst>
              <a:ext uri="{FF2B5EF4-FFF2-40B4-BE49-F238E27FC236}">
                <a16:creationId xmlns:a16="http://schemas.microsoft.com/office/drawing/2014/main" id="{5C556B81-979A-4790-B093-B6C7C859FE4E}"/>
              </a:ext>
            </a:extLst>
          </p:cNvPr>
          <p:cNvPicPr>
            <a:picLocks noChangeAspect="1"/>
          </p:cNvPicPr>
          <p:nvPr/>
        </p:nvPicPr>
        <p:blipFill>
          <a:blip r:embed="rId3"/>
          <a:stretch>
            <a:fillRect/>
          </a:stretch>
        </p:blipFill>
        <p:spPr>
          <a:xfrm>
            <a:off x="407988" y="3753547"/>
            <a:ext cx="3761776" cy="2101406"/>
          </a:xfrm>
          <a:prstGeom prst="rect">
            <a:avLst/>
          </a:prstGeom>
        </p:spPr>
      </p:pic>
      <p:sp>
        <p:nvSpPr>
          <p:cNvPr id="27" name="文本框 26">
            <a:extLst>
              <a:ext uri="{FF2B5EF4-FFF2-40B4-BE49-F238E27FC236}">
                <a16:creationId xmlns:a16="http://schemas.microsoft.com/office/drawing/2014/main" id="{1A4D7795-81F4-402B-A661-0FF12ECB5D6D}"/>
              </a:ext>
            </a:extLst>
          </p:cNvPr>
          <p:cNvSpPr txBox="1"/>
          <p:nvPr/>
        </p:nvSpPr>
        <p:spPr>
          <a:xfrm>
            <a:off x="-360301" y="5987307"/>
            <a:ext cx="5488756"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压裂起裂微观可视化实验装置</a:t>
            </a:r>
          </a:p>
        </p:txBody>
      </p:sp>
      <p:sp>
        <p:nvSpPr>
          <p:cNvPr id="28" name="文本框 27">
            <a:extLst>
              <a:ext uri="{FF2B5EF4-FFF2-40B4-BE49-F238E27FC236}">
                <a16:creationId xmlns:a16="http://schemas.microsoft.com/office/drawing/2014/main" id="{CE1CDE79-1193-4A7E-893F-474AF1AA766B}"/>
              </a:ext>
            </a:extLst>
          </p:cNvPr>
          <p:cNvSpPr txBox="1"/>
          <p:nvPr/>
        </p:nvSpPr>
        <p:spPr>
          <a:xfrm>
            <a:off x="4378470" y="5948620"/>
            <a:ext cx="3939593" cy="369043"/>
          </a:xfrm>
          <a:prstGeom prst="rect">
            <a:avLst/>
          </a:prstGeom>
          <a:noFill/>
        </p:spPr>
        <p:txBody>
          <a:bodyPr wrap="square" lIns="91156" tIns="45577" rIns="91156" bIns="45577" rtlCol="0">
            <a:spAutoFit/>
          </a:bodyPr>
          <a:lstStyle>
            <a:defPPr>
              <a:defRPr lang="zh-CN"/>
            </a:defPPr>
            <a:lvl1pPr marR="0" lvl="0" indent="0" algn="ctr" defTabSz="1083945" fontAlgn="auto">
              <a:lnSpc>
                <a:spcPct val="100000"/>
              </a:lnSpc>
              <a:spcBef>
                <a:spcPts val="0"/>
              </a:spcBef>
              <a:spcAft>
                <a:spcPts val="0"/>
              </a:spcAft>
              <a:buClrTx/>
              <a:buSzTx/>
              <a:buFontTx/>
              <a:buNone/>
              <a:tabLst/>
              <a:defRPr kumimoji="0" b="1" i="0" u="none" strike="noStrike" cap="none" spc="0" normalizeH="0" baseline="0">
                <a:ln>
                  <a:noFill/>
                </a:ln>
                <a:solidFill>
                  <a:prstClr val="black"/>
                </a:solidFill>
                <a:effectLst/>
                <a:uLnTx/>
                <a:uFillTx/>
                <a:ea typeface="黑体" panose="02010609060101010101" pitchFamily="49" charset="-122"/>
                <a:cs typeface="Times New Roman" panose="02020603050405020304" pitchFamily="18" charset="0"/>
              </a:defRPr>
            </a:lvl1pPr>
          </a:lstStyle>
          <a:p>
            <a:pPr defTabSz="914400" fontAlgn="base">
              <a:spcBef>
                <a:spcPts val="600"/>
              </a:spcBef>
              <a:spcAft>
                <a:spcPct val="0"/>
              </a:spcAft>
            </a:pPr>
            <a:r>
              <a:rPr lang="zh-CN" altLang="en-US" dirty="0">
                <a:latin typeface="微软雅黑" panose="020B0503020204020204" pitchFamily="34" charset="-122"/>
                <a:ea typeface="微软雅黑" panose="020B0503020204020204" pitchFamily="34" charset="-122"/>
                <a:sym typeface="+mn-lt"/>
              </a:rPr>
              <a:t>密闭压力加载装置详图</a:t>
            </a:r>
          </a:p>
        </p:txBody>
      </p:sp>
      <p:pic>
        <p:nvPicPr>
          <p:cNvPr id="29" name="图片 28">
            <a:extLst>
              <a:ext uri="{FF2B5EF4-FFF2-40B4-BE49-F238E27FC236}">
                <a16:creationId xmlns:a16="http://schemas.microsoft.com/office/drawing/2014/main" id="{AFDCD11B-C345-4298-ADA3-6B35127BB0F6}"/>
              </a:ext>
            </a:extLst>
          </p:cNvPr>
          <p:cNvPicPr>
            <a:picLocks noChangeAspect="1"/>
          </p:cNvPicPr>
          <p:nvPr/>
        </p:nvPicPr>
        <p:blipFill>
          <a:blip r:embed="rId4"/>
          <a:stretch>
            <a:fillRect/>
          </a:stretch>
        </p:blipFill>
        <p:spPr>
          <a:xfrm>
            <a:off x="4332297" y="3683613"/>
            <a:ext cx="4316639" cy="2132653"/>
          </a:xfrm>
          <a:prstGeom prst="rect">
            <a:avLst/>
          </a:prstGeom>
        </p:spPr>
      </p:pic>
      <p:pic>
        <p:nvPicPr>
          <p:cNvPr id="24" name="图片 23">
            <a:extLst>
              <a:ext uri="{FF2B5EF4-FFF2-40B4-BE49-F238E27FC236}">
                <a16:creationId xmlns:a16="http://schemas.microsoft.com/office/drawing/2014/main" id="{BFF9B563-1FE9-49D9-960A-10CEAEBE2F14}"/>
              </a:ext>
            </a:extLst>
          </p:cNvPr>
          <p:cNvPicPr>
            <a:picLocks noChangeAspect="1"/>
          </p:cNvPicPr>
          <p:nvPr/>
        </p:nvPicPr>
        <p:blipFill rotWithShape="1">
          <a:blip r:embed="rId5"/>
          <a:srcRect l="54001" t="-4822" b="-1"/>
          <a:stretch/>
        </p:blipFill>
        <p:spPr>
          <a:xfrm>
            <a:off x="8518543" y="3620170"/>
            <a:ext cx="2967886" cy="2368159"/>
          </a:xfrm>
          <a:prstGeom prst="rect">
            <a:avLst/>
          </a:prstGeom>
        </p:spPr>
      </p:pic>
    </p:spTree>
    <p:extLst>
      <p:ext uri="{BB962C8B-B14F-4D97-AF65-F5344CB8AC3E}">
        <p14:creationId xmlns:p14="http://schemas.microsoft.com/office/powerpoint/2010/main" val="2152466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1D637F0-7E2D-4827-9544-5F6D35A7DC4D}"/>
              </a:ext>
            </a:extLst>
          </p:cNvPr>
          <p:cNvSpPr>
            <a:spLocks noChangeArrowheads="1"/>
          </p:cNvSpPr>
          <p:nvPr/>
        </p:nvSpPr>
        <p:spPr bwMode="auto">
          <a:xfrm>
            <a:off x="7929959" y="6365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8" name="Rectangle 80">
            <a:extLst>
              <a:ext uri="{FF2B5EF4-FFF2-40B4-BE49-F238E27FC236}">
                <a16:creationId xmlns:a16="http://schemas.microsoft.com/office/drawing/2014/main" id="{7FEEB905-6285-4CAB-8400-F171FEB5BB41}"/>
              </a:ext>
            </a:extLst>
          </p:cNvPr>
          <p:cNvSpPr>
            <a:spLocks/>
          </p:cNvSpPr>
          <p:nvPr/>
        </p:nvSpPr>
        <p:spPr bwMode="auto">
          <a:xfrm>
            <a:off x="97234" y="1168400"/>
            <a:ext cx="11887200" cy="112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eaLnBrk="0" fontAlgn="base" hangingPunct="0">
              <a:spcBef>
                <a:spcPts val="400"/>
              </a:spcBef>
              <a:spcAft>
                <a:spcPct val="0"/>
              </a:spcAft>
              <a:buClr>
                <a:srgbClr val="FF0000"/>
              </a:buClr>
              <a:buFont typeface="Wingdings" panose="05000000000000000000" pitchFamily="2" charset="2"/>
              <a:buChar char="p"/>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研究内容</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SC-CO2</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聚能冲击数据驱动的岩石力学参数反演</a:t>
            </a:r>
          </a:p>
          <a:p>
            <a:pPr lvl="0" eaLnBrk="0" fontAlgn="base" hangingPunct="0">
              <a:spcBef>
                <a:spcPts val="400"/>
              </a:spcBef>
              <a:spcAft>
                <a:spcPct val="0"/>
              </a:spcAft>
              <a:buClr>
                <a:srgbClr val="FF0000"/>
              </a:buClr>
              <a:buFont typeface="Wingdings" panose="05000000000000000000" pitchFamily="2" charset="2"/>
              <a:buChar char="p"/>
              <a:defRPr/>
            </a:pPr>
            <a:endPar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灯片编号占位符 3">
            <a:extLst>
              <a:ext uri="{FF2B5EF4-FFF2-40B4-BE49-F238E27FC236}">
                <a16:creationId xmlns:a16="http://schemas.microsoft.com/office/drawing/2014/main" id="{34045578-E0D7-4FDF-8A00-7AB3B0AA01B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Rectangle 6">
            <a:extLst>
              <a:ext uri="{FF2B5EF4-FFF2-40B4-BE49-F238E27FC236}">
                <a16:creationId xmlns:a16="http://schemas.microsoft.com/office/drawing/2014/main" id="{EBA069ED-F686-4A47-807C-21207EB70752}"/>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spTree>
    <p:extLst>
      <p:ext uri="{BB962C8B-B14F-4D97-AF65-F5344CB8AC3E}">
        <p14:creationId xmlns:p14="http://schemas.microsoft.com/office/powerpoint/2010/main" val="290063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B64796B-F2CB-4D01-A10A-42316EB8D234}"/>
              </a:ext>
            </a:extLst>
          </p:cNvPr>
          <p:cNvSpPr>
            <a:spLocks noChangeArrowheads="1"/>
          </p:cNvSpPr>
          <p:nvPr/>
        </p:nvSpPr>
        <p:spPr bwMode="auto">
          <a:xfrm>
            <a:off x="8061325" y="5349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8" name="Rectangle 80">
            <a:extLst>
              <a:ext uri="{FF2B5EF4-FFF2-40B4-BE49-F238E27FC236}">
                <a16:creationId xmlns:a16="http://schemas.microsoft.com/office/drawing/2014/main" id="{F8A0AF9B-8151-4817-AEC2-25EC50E59A1C}"/>
              </a:ext>
            </a:extLst>
          </p:cNvPr>
          <p:cNvSpPr>
            <a:spLocks/>
          </p:cNvSpPr>
          <p:nvPr/>
        </p:nvSpPr>
        <p:spPr bwMode="auto">
          <a:xfrm>
            <a:off x="228600" y="1066800"/>
            <a:ext cx="11887200" cy="112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eaLnBrk="0" fontAlgn="base" hangingPunct="0">
              <a:spcBef>
                <a:spcPts val="400"/>
              </a:spcBef>
              <a:spcAft>
                <a:spcPct val="0"/>
              </a:spcAft>
              <a:buClr>
                <a:srgbClr val="FF0000"/>
              </a:buClr>
              <a:buFont typeface="Wingdings" panose="05000000000000000000" pitchFamily="2" charset="2"/>
              <a:buChar char="p"/>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研究内容</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射孔条件下</a:t>
            </a:r>
            <a:r>
              <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SC-CO2</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聚能冲击效果评价及优化方法</a:t>
            </a:r>
          </a:p>
          <a:p>
            <a:pPr marL="365125" marR="0" lvl="0" indent="-255588" algn="l" defTabSz="914400" rtl="0" eaLnBrk="0" fontAlgn="base" latinLnBrk="0" hangingPunct="0">
              <a:lnSpc>
                <a:spcPct val="100000"/>
              </a:lnSpc>
              <a:spcBef>
                <a:spcPts val="400"/>
              </a:spcBef>
              <a:spcAft>
                <a:spcPct val="0"/>
              </a:spcAft>
              <a:buClr>
                <a:srgbClr val="FF0000"/>
              </a:buClr>
              <a:buSzTx/>
              <a:buFont typeface="Wingdings" panose="05000000000000000000" pitchFamily="2" charset="2"/>
              <a:buChar char="p"/>
              <a:tabLst/>
              <a:defRPr/>
            </a:pPr>
            <a:endPar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58">
            <a:extLst>
              <a:ext uri="{FF2B5EF4-FFF2-40B4-BE49-F238E27FC236}">
                <a16:creationId xmlns:a16="http://schemas.microsoft.com/office/drawing/2014/main" id="{EDC4159A-2792-48AC-A5C0-04B995C1B229}"/>
              </a:ext>
            </a:extLst>
          </p:cNvPr>
          <p:cNvSpPr txBox="1">
            <a:spLocks noChangeArrowheads="1"/>
          </p:cNvSpPr>
          <p:nvPr/>
        </p:nvSpPr>
        <p:spPr bwMode="auto">
          <a:xfrm>
            <a:off x="7191411" y="6271859"/>
            <a:ext cx="31408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前期</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PMMA</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压裂</a:t>
            </a:r>
            <a:r>
              <a:rPr lang="zh-CN" altLang="en-US" sz="1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预实验</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4">
            <a:extLst>
              <a:ext uri="{FF2B5EF4-FFF2-40B4-BE49-F238E27FC236}">
                <a16:creationId xmlns:a16="http://schemas.microsoft.com/office/drawing/2014/main" id="{B9DD54B2-3D4E-4000-8756-BA3E9518B579}"/>
              </a:ext>
            </a:extLst>
          </p:cNvPr>
          <p:cNvSpPr>
            <a:spLocks noChangeArrowheads="1"/>
          </p:cNvSpPr>
          <p:nvPr/>
        </p:nvSpPr>
        <p:spPr bwMode="auto">
          <a:xfrm>
            <a:off x="259372" y="1651000"/>
            <a:ext cx="11811000" cy="165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PMMA</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射孔</a:t>
            </a: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实验</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设计开展不同射孔条件下的</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PMMA</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射孔聚能压裂实验</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lvl="0" algn="just" eaLnBrk="0" fontAlgn="base" hangingPunct="0">
              <a:lnSpc>
                <a:spcPct val="125000"/>
              </a:lnSpc>
              <a:spcBef>
                <a:spcPct val="0"/>
              </a:spcBef>
              <a:spcAft>
                <a:spcPct val="0"/>
              </a:spcAft>
              <a:buClr>
                <a:srgbClr val="FF0000"/>
              </a:buClr>
              <a:buFont typeface="Wingdings" panose="05000000000000000000" pitchFamily="2" charset="2"/>
              <a:buChar char="Ø"/>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压裂效果评价：</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依据压裂实验结果，开展压裂</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关键参数</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评价分析</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25000"/>
              </a:lnSpc>
              <a:spcBef>
                <a:spcPct val="0"/>
              </a:spcBef>
              <a:spcAft>
                <a:spcPct val="0"/>
              </a:spcAft>
              <a:buClr>
                <a:srgbClr val="FF0000"/>
              </a:buClr>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射孔优化：</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基于评价结果，优选</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SC-CO</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800" b="1" i="0" u="none" strike="noStrike" kern="1200" cap="none" spc="0" normalizeH="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射孔压裂方法</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灯片编号占位符 3">
            <a:extLst>
              <a:ext uri="{FF2B5EF4-FFF2-40B4-BE49-F238E27FC236}">
                <a16:creationId xmlns:a16="http://schemas.microsoft.com/office/drawing/2014/main" id="{8661D164-B924-4DE6-847D-FAE0C6A84726}"/>
              </a:ext>
            </a:extLst>
          </p:cNvPr>
          <p:cNvSpPr>
            <a:spLocks noGrp="1"/>
          </p:cNvSpPr>
          <p:nvPr>
            <p:ph type="sldNum" sz="quarter" idx="12"/>
          </p:nvPr>
        </p:nvSpPr>
        <p:spPr>
          <a:xfrm>
            <a:off x="9448800" y="64627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58">
            <a:extLst>
              <a:ext uri="{FF2B5EF4-FFF2-40B4-BE49-F238E27FC236}">
                <a16:creationId xmlns:a16="http://schemas.microsoft.com/office/drawing/2014/main" id="{F609C963-F3CF-452E-A4C1-ED8C206A2BD9}"/>
              </a:ext>
            </a:extLst>
          </p:cNvPr>
          <p:cNvSpPr txBox="1">
            <a:spLocks noChangeArrowheads="1"/>
          </p:cNvSpPr>
          <p:nvPr/>
        </p:nvSpPr>
        <p:spPr bwMode="auto">
          <a:xfrm>
            <a:off x="990600" y="6276644"/>
            <a:ext cx="34336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PMMA</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下的不同射孔完井方法</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2022</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22" name="Rectangle 6">
            <a:extLst>
              <a:ext uri="{FF2B5EF4-FFF2-40B4-BE49-F238E27FC236}">
                <a16:creationId xmlns:a16="http://schemas.microsoft.com/office/drawing/2014/main" id="{584A37CE-83A1-498A-8078-0DAC47E1647C}"/>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pic>
        <p:nvPicPr>
          <p:cNvPr id="2" name="图片 1">
            <a:extLst>
              <a:ext uri="{FF2B5EF4-FFF2-40B4-BE49-F238E27FC236}">
                <a16:creationId xmlns:a16="http://schemas.microsoft.com/office/drawing/2014/main" id="{C65533DC-4937-4910-8489-2AE6C2921E16}"/>
              </a:ext>
            </a:extLst>
          </p:cNvPr>
          <p:cNvPicPr>
            <a:picLocks noChangeAspect="1"/>
          </p:cNvPicPr>
          <p:nvPr/>
        </p:nvPicPr>
        <p:blipFill>
          <a:blip r:embed="rId3"/>
          <a:stretch>
            <a:fillRect/>
          </a:stretch>
        </p:blipFill>
        <p:spPr>
          <a:xfrm>
            <a:off x="259372" y="3277331"/>
            <a:ext cx="5105567" cy="3078175"/>
          </a:xfrm>
          <a:prstGeom prst="rect">
            <a:avLst/>
          </a:prstGeom>
        </p:spPr>
      </p:pic>
      <p:pic>
        <p:nvPicPr>
          <p:cNvPr id="28" name="图片 27">
            <a:extLst>
              <a:ext uri="{FF2B5EF4-FFF2-40B4-BE49-F238E27FC236}">
                <a16:creationId xmlns:a16="http://schemas.microsoft.com/office/drawing/2014/main" id="{560C60F0-C476-4003-A86F-C4773689C63A}"/>
              </a:ext>
            </a:extLst>
          </p:cNvPr>
          <p:cNvPicPr>
            <a:picLocks noChangeAspect="1"/>
          </p:cNvPicPr>
          <p:nvPr/>
        </p:nvPicPr>
        <p:blipFill>
          <a:blip r:embed="rId4">
            <a:extLst>
              <a:ext uri="{28A0092B-C50C-407E-A947-70E740481C1C}">
                <a14:useLocalDpi xmlns:a14="http://schemas.microsoft.com/office/drawing/2010/main" val="0"/>
              </a:ext>
            </a:extLst>
          </a:blip>
          <a:srcRect t="4307" b="4307"/>
          <a:stretch/>
        </p:blipFill>
        <p:spPr>
          <a:xfrm>
            <a:off x="5730760" y="3402975"/>
            <a:ext cx="3031056" cy="2699970"/>
          </a:xfrm>
          <a:prstGeom prst="rect">
            <a:avLst/>
          </a:prstGeom>
        </p:spPr>
      </p:pic>
      <p:pic>
        <p:nvPicPr>
          <p:cNvPr id="29" name="图片 28">
            <a:extLst>
              <a:ext uri="{FF2B5EF4-FFF2-40B4-BE49-F238E27FC236}">
                <a16:creationId xmlns:a16="http://schemas.microsoft.com/office/drawing/2014/main" id="{FA9AD840-FF43-4B63-8A2E-DAA7945251B4}"/>
              </a:ext>
            </a:extLst>
          </p:cNvPr>
          <p:cNvPicPr>
            <a:picLocks noChangeAspect="1"/>
          </p:cNvPicPr>
          <p:nvPr/>
        </p:nvPicPr>
        <p:blipFill>
          <a:blip r:embed="rId5"/>
          <a:srcRect t="14047" r="864" b="15196"/>
          <a:stretch/>
        </p:blipFill>
        <p:spPr>
          <a:xfrm>
            <a:off x="8886709" y="3402975"/>
            <a:ext cx="2891023" cy="2751319"/>
          </a:xfrm>
          <a:prstGeom prst="rect">
            <a:avLst/>
          </a:prstGeom>
        </p:spPr>
      </p:pic>
      <p:sp>
        <p:nvSpPr>
          <p:cNvPr id="30" name="文本框 29">
            <a:extLst>
              <a:ext uri="{FF2B5EF4-FFF2-40B4-BE49-F238E27FC236}">
                <a16:creationId xmlns:a16="http://schemas.microsoft.com/office/drawing/2014/main" id="{CC902911-A55F-4B4B-93FD-15D833B85C61}"/>
              </a:ext>
            </a:extLst>
          </p:cNvPr>
          <p:cNvSpPr txBox="1"/>
          <p:nvPr/>
        </p:nvSpPr>
        <p:spPr>
          <a:xfrm>
            <a:off x="3328421" y="3473187"/>
            <a:ext cx="5968352" cy="369332"/>
          </a:xfrm>
          <a:prstGeom prst="rect">
            <a:avLst/>
          </a:prstGeom>
          <a:noFill/>
        </p:spPr>
        <p:txBody>
          <a:bodyPr wrap="square" rtlCol="0">
            <a:spAutoFit/>
          </a:bodyPr>
          <a:lstStyle>
            <a:defPPr>
              <a:defRPr lang="zh-CN"/>
            </a:defPPr>
            <a:lvl1pPr>
              <a:defRPr sz="1200" b="1">
                <a:solidFill>
                  <a:srgbClr val="0000FF"/>
                </a:solidFill>
              </a:defRPr>
            </a:lvl1pPr>
          </a:lstStyle>
          <a:p>
            <a:pPr algn="ctr"/>
            <a:r>
              <a:rPr lang="zh-CN" altLang="en-US" sz="1800" dirty="0">
                <a:solidFill>
                  <a:srgbClr val="FF0000"/>
                </a:solidFill>
                <a:latin typeface="微软雅黑" panose="020B0503020204020204" pitchFamily="34" charset="-122"/>
                <a:ea typeface="微软雅黑" panose="020B0503020204020204" pitchFamily="34" charset="-122"/>
              </a:rPr>
              <a:t>准静态</a:t>
            </a:r>
          </a:p>
        </p:txBody>
      </p:sp>
      <p:sp>
        <p:nvSpPr>
          <p:cNvPr id="31" name="文本框 30">
            <a:extLst>
              <a:ext uri="{FF2B5EF4-FFF2-40B4-BE49-F238E27FC236}">
                <a16:creationId xmlns:a16="http://schemas.microsoft.com/office/drawing/2014/main" id="{33B8CD33-0086-4529-BD7C-824B358C7DFC}"/>
              </a:ext>
            </a:extLst>
          </p:cNvPr>
          <p:cNvSpPr txBox="1"/>
          <p:nvPr/>
        </p:nvSpPr>
        <p:spPr>
          <a:xfrm>
            <a:off x="6678418" y="3429000"/>
            <a:ext cx="5968352" cy="369332"/>
          </a:xfrm>
          <a:prstGeom prst="rect">
            <a:avLst/>
          </a:prstGeom>
          <a:noFill/>
        </p:spPr>
        <p:txBody>
          <a:bodyPr wrap="square" rtlCol="0">
            <a:spAutoFit/>
          </a:bodyPr>
          <a:lstStyle>
            <a:defPPr>
              <a:defRPr lang="zh-CN"/>
            </a:defPPr>
            <a:lvl1pPr>
              <a:defRPr sz="1200" b="1">
                <a:solidFill>
                  <a:srgbClr val="0000FF"/>
                </a:solidFill>
              </a:defRPr>
            </a:lvl1pPr>
          </a:lstStyle>
          <a:p>
            <a:pPr algn="ctr"/>
            <a:r>
              <a:rPr lang="en-US" altLang="zh-CN" sz="1800" dirty="0">
                <a:solidFill>
                  <a:srgbClr val="FF0000"/>
                </a:solidFill>
                <a:latin typeface="微软雅黑" panose="020B0503020204020204" pitchFamily="34" charset="-122"/>
                <a:ea typeface="微软雅黑" panose="020B0503020204020204" pitchFamily="34" charset="-122"/>
              </a:rPr>
              <a:t>25MPa</a:t>
            </a:r>
            <a:r>
              <a:rPr lang="zh-CN" altLang="en-US" sz="1800" dirty="0">
                <a:solidFill>
                  <a:srgbClr val="FF0000"/>
                </a:solidFill>
                <a:latin typeface="微软雅黑" panose="020B0503020204020204" pitchFamily="34" charset="-122"/>
                <a:ea typeface="微软雅黑" panose="020B0503020204020204" pitchFamily="34" charset="-122"/>
              </a:rPr>
              <a:t>聚能</a:t>
            </a:r>
          </a:p>
        </p:txBody>
      </p:sp>
    </p:spTree>
    <p:extLst>
      <p:ext uri="{BB962C8B-B14F-4D97-AF65-F5344CB8AC3E}">
        <p14:creationId xmlns:p14="http://schemas.microsoft.com/office/powerpoint/2010/main" val="76782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2450294A-B7BB-41C7-81D6-CBA06FD42D4E}"/>
              </a:ext>
            </a:extLst>
          </p:cNvPr>
          <p:cNvSpPr>
            <a:spLocks noChangeArrowheads="1"/>
          </p:cNvSpPr>
          <p:nvPr/>
        </p:nvSpPr>
        <p:spPr bwMode="auto">
          <a:xfrm>
            <a:off x="8061325" y="547688"/>
            <a:ext cx="270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0" i="0" u="none" strike="noStrike" kern="1200" cap="none" spc="0" normalizeH="0" baseline="0" noProof="0">
                <a:ln>
                  <a:noFill/>
                </a:ln>
                <a:solidFill>
                  <a:srgbClr val="FFFFFF"/>
                </a:solidFill>
                <a:effectLst/>
                <a:uLnTx/>
                <a:uFillTx/>
                <a:latin typeface="华文行楷" panose="02010800040101010101" pitchFamily="2" charset="-122"/>
                <a:ea typeface="华文行楷" panose="02010800040101010101" pitchFamily="2" charset="-122"/>
                <a:cs typeface="+mn-cs"/>
              </a:rPr>
              <a:t>汇报提纲 </a:t>
            </a:r>
          </a:p>
        </p:txBody>
      </p:sp>
      <p:sp>
        <p:nvSpPr>
          <p:cNvPr id="4" name="Rectangle 80">
            <a:extLst>
              <a:ext uri="{FF2B5EF4-FFF2-40B4-BE49-F238E27FC236}">
                <a16:creationId xmlns:a16="http://schemas.microsoft.com/office/drawing/2014/main" id="{C67B2961-429A-4BFF-B8DD-092D3BCF31EF}"/>
              </a:ext>
            </a:extLst>
          </p:cNvPr>
          <p:cNvSpPr>
            <a:spLocks/>
          </p:cNvSpPr>
          <p:nvPr/>
        </p:nvSpPr>
        <p:spPr bwMode="auto">
          <a:xfrm>
            <a:off x="228600" y="1079500"/>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5125" marR="0" lvl="0" indent="-255588" algn="l" defTabSz="914400" rtl="0" eaLnBrk="0" fontAlgn="base" latinLnBrk="0" hangingPunct="0">
              <a:lnSpc>
                <a:spcPct val="100000"/>
              </a:lnSpc>
              <a:spcBef>
                <a:spcPts val="400"/>
              </a:spcBef>
              <a:spcAft>
                <a:spcPct val="0"/>
              </a:spcAft>
              <a:buClr>
                <a:srgbClr val="FF0000"/>
              </a:buClr>
              <a:buSzTx/>
              <a:buFont typeface="Wingdings" panose="05000000000000000000" pitchFamily="2" charset="2"/>
              <a:buChar char="p"/>
              <a:tabLst/>
              <a:defRPr/>
            </a:pPr>
            <a:r>
              <a:rPr kumimoji="0"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拟解决的关键问题</a:t>
            </a: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5">
            <a:extLst>
              <a:ext uri="{FF2B5EF4-FFF2-40B4-BE49-F238E27FC236}">
                <a16:creationId xmlns:a16="http://schemas.microsoft.com/office/drawing/2014/main" id="{83F4D982-3FD4-4180-B41E-5C9F01F1386A}"/>
              </a:ext>
            </a:extLst>
          </p:cNvPr>
          <p:cNvSpPr>
            <a:spLocks noChangeArrowheads="1"/>
          </p:cNvSpPr>
          <p:nvPr/>
        </p:nvSpPr>
        <p:spPr bwMode="auto">
          <a:xfrm>
            <a:off x="569913" y="2070100"/>
            <a:ext cx="11159138" cy="438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0" fontAlgn="base" latinLnBrk="0" hangingPunct="0">
              <a:lnSpc>
                <a:spcPct val="150000"/>
              </a:lnSpc>
              <a:spcBef>
                <a:spcPct val="0"/>
              </a:spcBef>
              <a:spcAft>
                <a:spcPts val="1200"/>
              </a:spcAft>
              <a:buClr>
                <a:srgbClr val="FF0000"/>
              </a:buClr>
              <a:buSzTx/>
              <a:buFont typeface="Wingdings" panose="05000000000000000000" pitchFamily="2" charset="2"/>
              <a:buChar char="Ø"/>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关键科学问题：</a:t>
            </a:r>
            <a:endParaRPr kumimoji="0" lang="en-US" altLang="zh-CN" sz="2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lvl="0" indent="0" algn="just" eaLnBrk="0" fontAlgn="base" hangingPunct="0">
              <a:lnSpc>
                <a:spcPct val="150000"/>
              </a:lnSpc>
              <a:spcBef>
                <a:spcPct val="0"/>
              </a:spcBef>
              <a:spcAft>
                <a:spcPts val="1200"/>
              </a:spcAft>
              <a:buClr>
                <a:srgbClr val="FF0000"/>
              </a:buClr>
              <a:buNone/>
              <a:defRPr/>
            </a:pPr>
            <a:r>
              <a:rPr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超临界</a:t>
            </a:r>
            <a:r>
              <a:rPr lang="en-US" altLang="zh-CN"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CO2</a:t>
            </a:r>
            <a:r>
              <a:rPr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聚能冲击下页岩裂缝起裂及射孔后压裂影响研究</a:t>
            </a:r>
          </a:p>
          <a:p>
            <a:pPr marL="342900" marR="0" lvl="0" indent="-342900" algn="just" defTabSz="914400" rtl="0" eaLnBrk="0" fontAlgn="base" latinLnBrk="0" hangingPunct="0">
              <a:lnSpc>
                <a:spcPct val="150000"/>
              </a:lnSpc>
              <a:spcBef>
                <a:spcPct val="0"/>
              </a:spcBef>
              <a:spcAft>
                <a:spcPts val="1200"/>
              </a:spcAft>
              <a:buClr>
                <a:srgbClr val="FF0000"/>
              </a:buClr>
              <a:buSzTx/>
              <a:buFont typeface="Wingdings" panose="05000000000000000000" pitchFamily="2" charset="2"/>
              <a:buChar char="Ø"/>
              <a:tabLst/>
              <a:defRPr/>
            </a:pP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关键技术问题：</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lvl="0" indent="-514350" algn="just" eaLnBrk="0" fontAlgn="base" hangingPunct="0">
              <a:lnSpc>
                <a:spcPct val="150000"/>
              </a:lnSpc>
              <a:spcBef>
                <a:spcPct val="0"/>
              </a:spcBef>
              <a:spcAft>
                <a:spcPts val="1200"/>
              </a:spcAft>
              <a:buClr>
                <a:srgbClr val="FF0000"/>
              </a:buClr>
              <a:buFont typeface="+mj-lt"/>
              <a:buAutoNum type="arabicPeriod"/>
              <a:defRPr/>
            </a:pPr>
            <a:r>
              <a:rPr lang="en-US" altLang="zh-CN"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sz="26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聚能压裂裂缝动态起裂与扩展宏观特性</a:t>
            </a:r>
          </a:p>
          <a:p>
            <a:pPr marL="514350" lvl="0" indent="-514350" algn="just" eaLnBrk="0" fontAlgn="base" hangingPunct="0">
              <a:lnSpc>
                <a:spcPct val="150000"/>
              </a:lnSpc>
              <a:spcBef>
                <a:spcPct val="0"/>
              </a:spcBef>
              <a:spcAft>
                <a:spcPts val="1200"/>
              </a:spcAft>
              <a:buClr>
                <a:srgbClr val="FF0000"/>
              </a:buClr>
              <a:buFont typeface="+mj-lt"/>
              <a:buAutoNum type="arabicPeriod"/>
              <a:defRPr/>
            </a:pPr>
            <a:r>
              <a:rPr lang="en-US" altLang="zh-CN"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sz="26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聚能冲击数据驱动的岩石力学参数反演</a:t>
            </a:r>
            <a:endParaRPr lang="en-US" altLang="zh-CN"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514350" lvl="0" indent="-514350" algn="just" eaLnBrk="0" fontAlgn="base" hangingPunct="0">
              <a:lnSpc>
                <a:spcPct val="150000"/>
              </a:lnSpc>
              <a:spcBef>
                <a:spcPct val="0"/>
              </a:spcBef>
              <a:spcAft>
                <a:spcPts val="1200"/>
              </a:spcAft>
              <a:buClr>
                <a:srgbClr val="FF0000"/>
              </a:buClr>
              <a:buFont typeface="+mj-lt"/>
              <a:buAutoNum type="arabicPeriod"/>
              <a:defRPr/>
            </a:pPr>
            <a:r>
              <a:rPr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射孔条件下</a:t>
            </a:r>
            <a:r>
              <a:rPr lang="en-US" altLang="zh-CN"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SC-CO</a:t>
            </a:r>
            <a:r>
              <a:rPr lang="en-US" altLang="zh-CN" sz="26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聚能冲击效果评价及优化方法</a:t>
            </a:r>
          </a:p>
        </p:txBody>
      </p:sp>
      <p:sp>
        <p:nvSpPr>
          <p:cNvPr id="6" name="灯片编号占位符 3">
            <a:extLst>
              <a:ext uri="{FF2B5EF4-FFF2-40B4-BE49-F238E27FC236}">
                <a16:creationId xmlns:a16="http://schemas.microsoft.com/office/drawing/2014/main" id="{012F27AB-302D-41C7-899B-C9C7AAEBC3D3}"/>
              </a:ext>
            </a:extLst>
          </p:cNvPr>
          <p:cNvSpPr>
            <a:spLocks noGrp="1"/>
          </p:cNvSpPr>
          <p:nvPr>
            <p:ph type="sldNum" sz="quarter" idx="12"/>
          </p:nvPr>
        </p:nvSpPr>
        <p:spPr>
          <a:xfrm>
            <a:off x="9448800" y="64627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FAB6F-8AEA-4454-83FA-3A30029DFDCE}" type="slidenum">
              <a:rPr kumimoji="0" lang="zh-CN" altLang="en-US" sz="15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BE11AF24-5510-4FCB-9B0D-7C2BB5AA410B}"/>
              </a:ext>
            </a:extLst>
          </p:cNvPr>
          <p:cNvSpPr>
            <a:spLocks noChangeArrowheads="1"/>
          </p:cNvSpPr>
          <p:nvPr/>
        </p:nvSpPr>
        <p:spPr bwMode="auto">
          <a:xfrm>
            <a:off x="990600" y="212725"/>
            <a:ext cx="1097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
                <a:srgbClr val="FFFF66"/>
              </a:buClr>
              <a:buSzPct val="120000"/>
              <a:buFontTx/>
              <a:buNone/>
              <a:tabLst/>
              <a:defRPr/>
            </a:pPr>
            <a:r>
              <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mn-cs"/>
              </a:rPr>
              <a:t>论文的研究目标、研究内容和拟解决的关键问题 </a:t>
            </a:r>
          </a:p>
        </p:txBody>
      </p:sp>
    </p:spTree>
    <p:extLst>
      <p:ext uri="{BB962C8B-B14F-4D97-AF65-F5344CB8AC3E}">
        <p14:creationId xmlns:p14="http://schemas.microsoft.com/office/powerpoint/2010/main" val="2070765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DE689B4-DA4A-44B0-B83D-5544DEF6D9DF}"/>
              </a:ext>
            </a:extLst>
          </p:cNvPr>
          <p:cNvSpPr txBox="1">
            <a:spLocks noChangeArrowheads="1"/>
          </p:cNvSpPr>
          <p:nvPr/>
        </p:nvSpPr>
        <p:spPr bwMode="auto">
          <a:xfrm>
            <a:off x="969819" y="2003425"/>
            <a:ext cx="10252362"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ctr" defTabSz="914400" rtl="0" eaLnBrk="0" fontAlgn="base" latinLnBrk="0" hangingPunct="0">
              <a:lnSpc>
                <a:spcPct val="120000"/>
              </a:lnSpc>
              <a:spcBef>
                <a:spcPts val="600"/>
              </a:spcBef>
              <a:spcAft>
                <a:spcPct val="0"/>
              </a:spcAft>
              <a:buClrTx/>
              <a:buSzTx/>
              <a:buFontTx/>
              <a:buNone/>
              <a:tabLst/>
              <a:defRPr/>
            </a:pPr>
            <a:r>
              <a:rPr kumimoji="0" lang="zh-CN" altLang="en-US" sz="6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汇报完毕</a:t>
            </a:r>
            <a:endParaRPr kumimoji="0" lang="en-US" altLang="zh-CN" sz="6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0" fontAlgn="base" latinLnBrk="0" hangingPunct="0">
              <a:lnSpc>
                <a:spcPct val="120000"/>
              </a:lnSpc>
              <a:spcBef>
                <a:spcPts val="600"/>
              </a:spcBef>
              <a:spcAft>
                <a:spcPct val="0"/>
              </a:spcAft>
              <a:buClrTx/>
              <a:buSzTx/>
              <a:buFontTx/>
              <a:buNone/>
              <a:tabLst/>
              <a:defRPr/>
            </a:pPr>
            <a:r>
              <a:rPr kumimoji="0" lang="zh-CN" altLang="en-US" sz="6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请各位老师同学批评指正</a:t>
            </a:r>
            <a:br>
              <a:rPr kumimoji="0" lang="en-US" altLang="zh-CN" sz="4800" b="0"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br>
            <a:endParaRPr kumimoji="0" lang="zh-CN" altLang="en-US" sz="4800" b="0"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77701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一、技术研究背景</a:t>
            </a:r>
          </a:p>
        </p:txBody>
      </p:sp>
      <p:sp>
        <p:nvSpPr>
          <p:cNvPr id="6" name="文本框 1">
            <a:extLst>
              <a:ext uri="{FF2B5EF4-FFF2-40B4-BE49-F238E27FC236}">
                <a16:creationId xmlns:a16="http://schemas.microsoft.com/office/drawing/2014/main" id="{745C1B78-7B89-47A7-BCC1-1B4C903A6211}"/>
              </a:ext>
            </a:extLst>
          </p:cNvPr>
          <p:cNvSpPr txBox="1">
            <a:spLocks noChangeArrowheads="1"/>
          </p:cNvSpPr>
          <p:nvPr/>
        </p:nvSpPr>
        <p:spPr bwMode="auto">
          <a:xfrm>
            <a:off x="302488" y="1143001"/>
            <a:ext cx="11481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我国非常规油气资源丰富，但开采难度大，常规压裂面临挑战</a:t>
            </a:r>
          </a:p>
        </p:txBody>
      </p:sp>
      <p:sp>
        <p:nvSpPr>
          <p:cNvPr id="7" name="TextBox 1">
            <a:extLst>
              <a:ext uri="{FF2B5EF4-FFF2-40B4-BE49-F238E27FC236}">
                <a16:creationId xmlns:a16="http://schemas.microsoft.com/office/drawing/2014/main" id="{34909E28-2813-4576-A4AE-0087D6012AA7}"/>
              </a:ext>
            </a:extLst>
          </p:cNvPr>
          <p:cNvSpPr txBox="1">
            <a:spLocks noChangeArrowheads="1"/>
          </p:cNvSpPr>
          <p:nvPr/>
        </p:nvSpPr>
        <p:spPr bwMode="auto">
          <a:xfrm>
            <a:off x="560774" y="1666221"/>
            <a:ext cx="11631226" cy="148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我国非常规油气资源位于世界前列，非常规油气开采潜力巨大；</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储层致密、储层物性差、油气井无自然产能或自然产能非常低；</a:t>
            </a:r>
          </a:p>
          <a:p>
            <a:pPr marL="342891" indent="-342891"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传统水力压裂效果差、高成本且易造成高污染，不符合绿色创新环保发展要求</a:t>
            </a:r>
          </a:p>
        </p:txBody>
      </p:sp>
      <p:sp>
        <p:nvSpPr>
          <p:cNvPr id="8" name="文本框 7">
            <a:extLst>
              <a:ext uri="{FF2B5EF4-FFF2-40B4-BE49-F238E27FC236}">
                <a16:creationId xmlns:a16="http://schemas.microsoft.com/office/drawing/2014/main" id="{8108F452-3694-43AF-86CA-F67A504ECD9F}"/>
              </a:ext>
            </a:extLst>
          </p:cNvPr>
          <p:cNvSpPr txBox="1"/>
          <p:nvPr/>
        </p:nvSpPr>
        <p:spPr>
          <a:xfrm>
            <a:off x="3681112" y="-538163"/>
            <a:ext cx="5666088" cy="400110"/>
          </a:xfrm>
          <a:prstGeom prst="rect">
            <a:avLst/>
          </a:prstGeom>
          <a:noFill/>
        </p:spPr>
        <p:txBody>
          <a:bodyPr wrap="square">
            <a:spAutoFit/>
          </a:bodyPr>
          <a:lstStyle/>
          <a:p>
            <a:pPr marL="0" indent="0" defTabSz="914377" eaLnBrk="0" fontAlgn="base" hangingPunct="0">
              <a:spcBef>
                <a:spcPct val="0"/>
              </a:spcBef>
              <a:spcAft>
                <a:spcPct val="0"/>
              </a:spcAft>
              <a:buClr>
                <a:srgbClr val="FF0000"/>
              </a:buClr>
              <a:buNone/>
            </a:pPr>
            <a:r>
              <a:rPr lang="zh-CN" altLang="en-US"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大背景（油气生产、</a:t>
            </a:r>
            <a:r>
              <a:rPr lang="en-US" altLang="zh-CN"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CCUS</a:t>
            </a:r>
            <a:r>
              <a:rPr lang="zh-CN" altLang="en-US"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等面临</a:t>
            </a:r>
            <a:r>
              <a:rPr lang="en-US" altLang="zh-CN"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XX</a:t>
            </a:r>
            <a:r>
              <a:rPr lang="zh-CN" altLang="en-US" sz="2000" b="1" spc="151"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挑战）</a:t>
            </a:r>
            <a:endParaRPr lang="zh-CN" altLang="en-US" sz="2000" dirty="0">
              <a:highlight>
                <a:srgbClr val="FFFF00"/>
              </a:highlight>
              <a:latin typeface="微软雅黑" panose="020B0503020204020204" pitchFamily="34" charset="-122"/>
              <a:ea typeface="微软雅黑" panose="020B0503020204020204" pitchFamily="34" charset="-122"/>
            </a:endParaRPr>
          </a:p>
        </p:txBody>
      </p:sp>
      <p:sp>
        <p:nvSpPr>
          <p:cNvPr id="9" name="TextBox 11">
            <a:extLst>
              <a:ext uri="{FF2B5EF4-FFF2-40B4-BE49-F238E27FC236}">
                <a16:creationId xmlns:a16="http://schemas.microsoft.com/office/drawing/2014/main" id="{E308A67B-645F-42BE-9EAB-41254C690C16}"/>
              </a:ext>
            </a:extLst>
          </p:cNvPr>
          <p:cNvSpPr txBox="1">
            <a:spLocks noChangeArrowheads="1"/>
          </p:cNvSpPr>
          <p:nvPr/>
        </p:nvSpPr>
        <p:spPr bwMode="auto">
          <a:xfrm>
            <a:off x="6651792" y="3113994"/>
            <a:ext cx="3387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ts val="600"/>
              </a:spcBef>
              <a:buClrTx/>
              <a:buSzTx/>
              <a:buFontTx/>
              <a:buNone/>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全球非常规原油可采资源情况</a:t>
            </a:r>
          </a:p>
        </p:txBody>
      </p:sp>
      <p:sp>
        <p:nvSpPr>
          <p:cNvPr id="11" name="TextBox 11">
            <a:extLst>
              <a:ext uri="{FF2B5EF4-FFF2-40B4-BE49-F238E27FC236}">
                <a16:creationId xmlns:a16="http://schemas.microsoft.com/office/drawing/2014/main" id="{D77844E5-87A6-44B1-BAAF-68FAB9C5C832}"/>
              </a:ext>
            </a:extLst>
          </p:cNvPr>
          <p:cNvSpPr txBox="1">
            <a:spLocks noChangeArrowheads="1"/>
          </p:cNvSpPr>
          <p:nvPr/>
        </p:nvSpPr>
        <p:spPr bwMode="auto">
          <a:xfrm>
            <a:off x="656542" y="6112150"/>
            <a:ext cx="4233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ts val="600"/>
              </a:spcBef>
              <a:buClrTx/>
              <a:buSzTx/>
              <a:buFontTx/>
              <a:buNone/>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我国非常规油气资源分布</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a:extLst>
              <a:ext uri="{FF2B5EF4-FFF2-40B4-BE49-F238E27FC236}">
                <a16:creationId xmlns:a16="http://schemas.microsoft.com/office/drawing/2014/main" id="{644B55BC-AE12-4921-B9DB-E8F610CF66A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04772" y="3152139"/>
            <a:ext cx="4085315" cy="2871528"/>
          </a:xfrm>
          <a:prstGeom prst="rect">
            <a:avLst/>
          </a:prstGeom>
        </p:spPr>
      </p:pic>
      <p:sp>
        <p:nvSpPr>
          <p:cNvPr id="14" name="TextBox 11">
            <a:extLst>
              <a:ext uri="{FF2B5EF4-FFF2-40B4-BE49-F238E27FC236}">
                <a16:creationId xmlns:a16="http://schemas.microsoft.com/office/drawing/2014/main" id="{A7809C70-6629-4B97-A3F9-138E1F6945FA}"/>
              </a:ext>
            </a:extLst>
          </p:cNvPr>
          <p:cNvSpPr txBox="1">
            <a:spLocks noChangeArrowheads="1"/>
          </p:cNvSpPr>
          <p:nvPr/>
        </p:nvSpPr>
        <p:spPr bwMode="auto">
          <a:xfrm>
            <a:off x="6228804" y="4973950"/>
            <a:ext cx="4233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ts val="600"/>
              </a:spcBef>
              <a:buClrTx/>
              <a:buSzTx/>
              <a:buFontTx/>
              <a:buNone/>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全球非常规天然气可采资源情况</a:t>
            </a:r>
          </a:p>
        </p:txBody>
      </p:sp>
      <p:graphicFrame>
        <p:nvGraphicFramePr>
          <p:cNvPr id="4" name="表格 3">
            <a:extLst>
              <a:ext uri="{FF2B5EF4-FFF2-40B4-BE49-F238E27FC236}">
                <a16:creationId xmlns:a16="http://schemas.microsoft.com/office/drawing/2014/main" id="{8C107298-F73E-4E12-B4D8-09ADB0D9CE59}"/>
              </a:ext>
            </a:extLst>
          </p:cNvPr>
          <p:cNvGraphicFramePr>
            <a:graphicFrameLocks noGrp="1"/>
          </p:cNvGraphicFramePr>
          <p:nvPr>
            <p:extLst>
              <p:ext uri="{D42A27DB-BD31-4B8C-83A1-F6EECF244321}">
                <p14:modId xmlns:p14="http://schemas.microsoft.com/office/powerpoint/2010/main" val="3193192365"/>
              </p:ext>
            </p:extLst>
          </p:nvPr>
        </p:nvGraphicFramePr>
        <p:xfrm>
          <a:off x="5151864" y="3476350"/>
          <a:ext cx="6099716" cy="1504569"/>
        </p:xfrm>
        <a:graphic>
          <a:graphicData uri="http://schemas.openxmlformats.org/drawingml/2006/table">
            <a:tbl>
              <a:tblPr firstRow="1" firstCol="1" bandRow="1"/>
              <a:tblGrid>
                <a:gridCol w="907320">
                  <a:extLst>
                    <a:ext uri="{9D8B030D-6E8A-4147-A177-3AD203B41FA5}">
                      <a16:colId xmlns:a16="http://schemas.microsoft.com/office/drawing/2014/main" val="1253021472"/>
                    </a:ext>
                  </a:extLst>
                </a:gridCol>
                <a:gridCol w="1958543">
                  <a:extLst>
                    <a:ext uri="{9D8B030D-6E8A-4147-A177-3AD203B41FA5}">
                      <a16:colId xmlns:a16="http://schemas.microsoft.com/office/drawing/2014/main" val="1994693559"/>
                    </a:ext>
                  </a:extLst>
                </a:gridCol>
                <a:gridCol w="1163432">
                  <a:extLst>
                    <a:ext uri="{9D8B030D-6E8A-4147-A177-3AD203B41FA5}">
                      <a16:colId xmlns:a16="http://schemas.microsoft.com/office/drawing/2014/main" val="3548671129"/>
                    </a:ext>
                  </a:extLst>
                </a:gridCol>
                <a:gridCol w="2070421">
                  <a:extLst>
                    <a:ext uri="{9D8B030D-6E8A-4147-A177-3AD203B41FA5}">
                      <a16:colId xmlns:a16="http://schemas.microsoft.com/office/drawing/2014/main" val="2615337261"/>
                    </a:ext>
                  </a:extLst>
                </a:gridCol>
              </a:tblGrid>
              <a:tr h="347035">
                <a:tc>
                  <a:txBody>
                    <a:bodyPr/>
                    <a:lstStyle/>
                    <a:p>
                      <a:pPr indent="127000" algn="ctr">
                        <a:lnSpc>
                          <a:spcPct val="125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国家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非常规原油可开采资源量（亿吨）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全球占比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428720"/>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美国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926</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21%</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页岩油、重油、致密油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6994873"/>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俄罗斯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892</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20%</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页岩油、油砂、致密油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232853"/>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加拿大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a:effectLst/>
                          <a:latin typeface="Times New Roman" panose="02020603050405020304" pitchFamily="18" charset="0"/>
                          <a:ea typeface="黑体" panose="02010609060101010101" pitchFamily="49" charset="-122"/>
                          <a:cs typeface="Times New Roman" panose="02020603050405020304" pitchFamily="18" charset="0"/>
                        </a:rPr>
                        <a:t>397</a:t>
                      </a:r>
                      <a:endParaRPr lang="zh-CN" sz="1100" b="1"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9%</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油砂、致密油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9465435"/>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委内瑞拉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a:effectLst/>
                          <a:latin typeface="Times New Roman" panose="02020603050405020304" pitchFamily="18" charset="0"/>
                          <a:ea typeface="黑体" panose="02010609060101010101" pitchFamily="49" charset="-122"/>
                          <a:cs typeface="Times New Roman" panose="02020603050405020304" pitchFamily="18" charset="0"/>
                        </a:rPr>
                        <a:t>353</a:t>
                      </a:r>
                      <a:endParaRPr lang="zh-CN" sz="1100" b="1"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8%</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重油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2668972"/>
                  </a:ext>
                </a:extLst>
              </a:tr>
              <a:tr h="193109">
                <a:tc>
                  <a:txBody>
                    <a:bodyPr/>
                    <a:lstStyle/>
                    <a:p>
                      <a:pPr indent="127000" algn="ctr">
                        <a:lnSpc>
                          <a:spcPct val="150000"/>
                        </a:lnSpc>
                        <a:spcBef>
                          <a:spcPts val="600"/>
                        </a:spcBef>
                        <a:spcAft>
                          <a:spcPts val="600"/>
                        </a:spcAft>
                      </a:pPr>
                      <a:r>
                        <a:rPr lang="zh-CN" sz="1100" b="1" kern="100">
                          <a:effectLst/>
                          <a:latin typeface="Times New Roman" panose="02020603050405020304" pitchFamily="18" charset="0"/>
                          <a:ea typeface="黑体" panose="02010609060101010101" pitchFamily="49" charset="-122"/>
                          <a:cs typeface="Times New Roman" panose="02020603050405020304" pitchFamily="18" charset="0"/>
                        </a:rPr>
                        <a:t>中国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a:effectLst/>
                          <a:latin typeface="Times New Roman" panose="02020603050405020304" pitchFamily="18" charset="0"/>
                          <a:ea typeface="黑体" panose="02010609060101010101" pitchFamily="49" charset="-122"/>
                          <a:cs typeface="Times New Roman" panose="02020603050405020304" pitchFamily="18" charset="0"/>
                        </a:rPr>
                        <a:t>212</a:t>
                      </a:r>
                      <a:endParaRPr lang="zh-CN" sz="1100" b="1"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1100" b="1" kern="100" dirty="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1100" b="1" kern="100" dirty="0">
                          <a:effectLst/>
                          <a:latin typeface="Times New Roman" panose="02020603050405020304" pitchFamily="18" charset="0"/>
                          <a:ea typeface="黑体" panose="02010609060101010101" pitchFamily="49" charset="-122"/>
                          <a:cs typeface="Times New Roman" panose="02020603050405020304" pitchFamily="18" charset="0"/>
                        </a:rPr>
                        <a:t>页岩油、致密油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0732485"/>
                  </a:ext>
                </a:extLst>
              </a:tr>
            </a:tbl>
          </a:graphicData>
        </a:graphic>
      </p:graphicFrame>
      <p:graphicFrame>
        <p:nvGraphicFramePr>
          <p:cNvPr id="16" name="表格 15">
            <a:extLst>
              <a:ext uri="{FF2B5EF4-FFF2-40B4-BE49-F238E27FC236}">
                <a16:creationId xmlns:a16="http://schemas.microsoft.com/office/drawing/2014/main" id="{7C1FFC00-4C03-4F85-AB6A-B17D678CFA46}"/>
              </a:ext>
            </a:extLst>
          </p:cNvPr>
          <p:cNvGraphicFramePr>
            <a:graphicFrameLocks noGrp="1"/>
          </p:cNvGraphicFramePr>
          <p:nvPr>
            <p:extLst>
              <p:ext uri="{D42A27DB-BD31-4B8C-83A1-F6EECF244321}">
                <p14:modId xmlns:p14="http://schemas.microsoft.com/office/powerpoint/2010/main" val="3469653666"/>
              </p:ext>
            </p:extLst>
          </p:nvPr>
        </p:nvGraphicFramePr>
        <p:xfrm>
          <a:off x="5151864" y="5327516"/>
          <a:ext cx="6099716" cy="1347409"/>
        </p:xfrm>
        <a:graphic>
          <a:graphicData uri="http://schemas.openxmlformats.org/drawingml/2006/table">
            <a:tbl>
              <a:tblPr firstRow="1" firstCol="1" bandRow="1"/>
              <a:tblGrid>
                <a:gridCol w="907320">
                  <a:extLst>
                    <a:ext uri="{9D8B030D-6E8A-4147-A177-3AD203B41FA5}">
                      <a16:colId xmlns:a16="http://schemas.microsoft.com/office/drawing/2014/main" val="2706050004"/>
                    </a:ext>
                  </a:extLst>
                </a:gridCol>
                <a:gridCol w="2215365">
                  <a:extLst>
                    <a:ext uri="{9D8B030D-6E8A-4147-A177-3AD203B41FA5}">
                      <a16:colId xmlns:a16="http://schemas.microsoft.com/office/drawing/2014/main" val="2017915203"/>
                    </a:ext>
                  </a:extLst>
                </a:gridCol>
                <a:gridCol w="906609">
                  <a:extLst>
                    <a:ext uri="{9D8B030D-6E8A-4147-A177-3AD203B41FA5}">
                      <a16:colId xmlns:a16="http://schemas.microsoft.com/office/drawing/2014/main" val="638489013"/>
                    </a:ext>
                  </a:extLst>
                </a:gridCol>
                <a:gridCol w="2070422">
                  <a:extLst>
                    <a:ext uri="{9D8B030D-6E8A-4147-A177-3AD203B41FA5}">
                      <a16:colId xmlns:a16="http://schemas.microsoft.com/office/drawing/2014/main" val="2885581853"/>
                    </a:ext>
                  </a:extLst>
                </a:gridCol>
              </a:tblGrid>
              <a:tr h="0">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国家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非常规天然气可开采资源量（万亿</a:t>
                      </a: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sz="1100" b="1" kern="100" baseline="30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a:t>
                      </a: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全球占比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037085"/>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美国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a:t>
                      </a:r>
                      <a:endPar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21%</a:t>
                      </a:r>
                      <a:endPar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页岩气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345032"/>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中国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31</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14%</a:t>
                      </a:r>
                      <a:endPar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页岩气、煤层气、致密气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9858719"/>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俄罗斯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29</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页岩气、煤层气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671515"/>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加拿大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16</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页岩气、煤层气</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292026"/>
                  </a:ext>
                </a:extLst>
              </a:tr>
              <a:tr h="0">
                <a:tc>
                  <a:txBody>
                    <a:bodyPr/>
                    <a:lstStyle/>
                    <a:p>
                      <a:pPr marL="0" indent="127000" algn="ctr" defTabSz="914377" rtl="0" eaLnBrk="1" latinLnBrk="0" hangingPunct="1">
                        <a:lnSpc>
                          <a:spcPct val="125000"/>
                        </a:lnSpc>
                        <a:spcBef>
                          <a:spcPts val="600"/>
                        </a:spcBef>
                        <a:spcAft>
                          <a:spcPts val="600"/>
                        </a:spcAft>
                      </a:pPr>
                      <a:r>
                        <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澳大利亚</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16</a:t>
                      </a:r>
                      <a:endPar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100" b="1" kern="1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ctr" defTabSz="914377" rtl="0" eaLnBrk="1" latinLnBrk="0" hangingPunct="1">
                        <a:lnSpc>
                          <a:spcPct val="125000"/>
                        </a:lnSpc>
                        <a:spcBef>
                          <a:spcPts val="600"/>
                        </a:spcBef>
                        <a:spcAft>
                          <a:spcPts val="600"/>
                        </a:spcAft>
                      </a:pPr>
                      <a:r>
                        <a:rPr lang="zh-CN" altLang="en-US" sz="11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未知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55666"/>
                  </a:ext>
                </a:extLst>
              </a:tr>
            </a:tbl>
          </a:graphicData>
        </a:graphic>
      </p:graphicFrame>
    </p:spTree>
    <p:extLst>
      <p:ext uri="{BB962C8B-B14F-4D97-AF65-F5344CB8AC3E}">
        <p14:creationId xmlns:p14="http://schemas.microsoft.com/office/powerpoint/2010/main" val="379386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一、技术研究背景</a:t>
            </a:r>
          </a:p>
        </p:txBody>
      </p:sp>
      <p:sp>
        <p:nvSpPr>
          <p:cNvPr id="6" name="文本框 1">
            <a:extLst>
              <a:ext uri="{FF2B5EF4-FFF2-40B4-BE49-F238E27FC236}">
                <a16:creationId xmlns:a16="http://schemas.microsoft.com/office/drawing/2014/main" id="{745C1B78-7B89-47A7-BCC1-1B4C903A6211}"/>
              </a:ext>
            </a:extLst>
          </p:cNvPr>
          <p:cNvSpPr txBox="1">
            <a:spLocks noChangeArrowheads="1"/>
          </p:cNvSpPr>
          <p:nvPr/>
        </p:nvSpPr>
        <p:spPr bwMode="auto">
          <a:xfrm>
            <a:off x="302488" y="1143001"/>
            <a:ext cx="116884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800" b="1" spc="151" baseline="-250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聚能压裂潜力巨大，但在页岩中的致裂机理尚不明确</a:t>
            </a:r>
          </a:p>
        </p:txBody>
      </p:sp>
      <p:sp>
        <p:nvSpPr>
          <p:cNvPr id="7" name="TextBox 1">
            <a:extLst>
              <a:ext uri="{FF2B5EF4-FFF2-40B4-BE49-F238E27FC236}">
                <a16:creationId xmlns:a16="http://schemas.microsoft.com/office/drawing/2014/main" id="{34909E28-2813-4576-A4AE-0087D6012AA7}"/>
              </a:ext>
            </a:extLst>
          </p:cNvPr>
          <p:cNvSpPr txBox="1">
            <a:spLocks noChangeArrowheads="1"/>
          </p:cNvSpPr>
          <p:nvPr/>
        </p:nvSpPr>
        <p:spPr bwMode="auto">
          <a:xfrm>
            <a:off x="560774" y="1666221"/>
            <a:ext cx="11631226" cy="19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聚能压裂与常规压裂技术相比，具有更稳定可控的造缝能力，且能形成复杂的自支撑裂缝，有效提升裂缝导流能力；</a:t>
            </a: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由于不同岩性聚能压裂效果存在差异，导致其在页岩当中的裂缝起裂与扩展机理尚未明确</a:t>
            </a:r>
          </a:p>
        </p:txBody>
      </p:sp>
      <p:sp>
        <p:nvSpPr>
          <p:cNvPr id="10" name="TextBox 19">
            <a:extLst>
              <a:ext uri="{FF2B5EF4-FFF2-40B4-BE49-F238E27FC236}">
                <a16:creationId xmlns:a16="http://schemas.microsoft.com/office/drawing/2014/main" id="{25FBE945-95B2-4EFE-875A-FCFB5A24A5B6}"/>
              </a:ext>
            </a:extLst>
          </p:cNvPr>
          <p:cNvSpPr txBox="1"/>
          <p:nvPr/>
        </p:nvSpPr>
        <p:spPr>
          <a:xfrm>
            <a:off x="7776338" y="5909300"/>
            <a:ext cx="2262158" cy="723275"/>
          </a:xfrm>
          <a:prstGeom prst="rect">
            <a:avLst/>
          </a:prstGeom>
          <a:noFill/>
        </p:spPr>
        <p:txBody>
          <a:bodyPr wrap="none" rtlCol="0">
            <a:spAutoFit/>
          </a:bodyPr>
          <a:lstStyle/>
          <a:p>
            <a:pPr algn="ctr">
              <a:lnSpc>
                <a:spcPct val="100000"/>
              </a:lnSpc>
              <a:spcBef>
                <a:spcPts val="600"/>
              </a:spcBef>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裂缝扩展模型示意图</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ts val="600"/>
              </a:spcBef>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2001</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1" name="Text Box 20">
            <a:extLst>
              <a:ext uri="{FF2B5EF4-FFF2-40B4-BE49-F238E27FC236}">
                <a16:creationId xmlns:a16="http://schemas.microsoft.com/office/drawing/2014/main" id="{27B99D92-324A-4D7D-89D5-A3758FBBD73A}"/>
              </a:ext>
            </a:extLst>
          </p:cNvPr>
          <p:cNvSpPr/>
          <p:nvPr/>
        </p:nvSpPr>
        <p:spPr>
          <a:xfrm>
            <a:off x="94125" y="6170510"/>
            <a:ext cx="5874293" cy="369322"/>
          </a:xfrm>
          <a:prstGeom prst="rect">
            <a:avLst/>
          </a:prstGeom>
          <a:noFill/>
          <a:ln w="9525">
            <a:noFill/>
          </a:ln>
        </p:spPr>
        <p:txBody>
          <a:bodyPr wrap="square" lIns="91429" tIns="45715" rIns="91429" bIns="45715">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lnSpc>
                <a:spcPct val="100000"/>
              </a:lnSpc>
              <a:spcBef>
                <a:spcPts val="600"/>
              </a:spcBef>
              <a:buNone/>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方正大黑简体" pitchFamily="2" charset="-122"/>
              </a:rPr>
              <a:t>压力曲线对比</a:t>
            </a:r>
          </a:p>
        </p:txBody>
      </p:sp>
      <p:pic>
        <p:nvPicPr>
          <p:cNvPr id="2" name="图片 1">
            <a:extLst>
              <a:ext uri="{FF2B5EF4-FFF2-40B4-BE49-F238E27FC236}">
                <a16:creationId xmlns:a16="http://schemas.microsoft.com/office/drawing/2014/main" id="{ED1782BD-3873-48C4-ACFC-680BA2FCE504}"/>
              </a:ext>
            </a:extLst>
          </p:cNvPr>
          <p:cNvPicPr>
            <a:picLocks noChangeAspect="1"/>
          </p:cNvPicPr>
          <p:nvPr/>
        </p:nvPicPr>
        <p:blipFill rotWithShape="1">
          <a:blip r:embed="rId3"/>
          <a:srcRect l="507" t="-6777" r="-507" b="6777"/>
          <a:stretch/>
        </p:blipFill>
        <p:spPr>
          <a:xfrm>
            <a:off x="1198574" y="3590150"/>
            <a:ext cx="3354953" cy="2580360"/>
          </a:xfrm>
          <a:prstGeom prst="rect">
            <a:avLst/>
          </a:prstGeom>
        </p:spPr>
      </p:pic>
      <p:pic>
        <p:nvPicPr>
          <p:cNvPr id="1026" name="图片 1">
            <a:extLst>
              <a:ext uri="{FF2B5EF4-FFF2-40B4-BE49-F238E27FC236}">
                <a16:creationId xmlns:a16="http://schemas.microsoft.com/office/drawing/2014/main" id="{859998B3-93B3-4F2A-9EE2-CD4A554F1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5180" y="3587401"/>
            <a:ext cx="5664819" cy="220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5132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一、技术研究背景</a:t>
            </a:r>
          </a:p>
        </p:txBody>
      </p:sp>
      <p:sp>
        <p:nvSpPr>
          <p:cNvPr id="6" name="文本框 1">
            <a:extLst>
              <a:ext uri="{FF2B5EF4-FFF2-40B4-BE49-F238E27FC236}">
                <a16:creationId xmlns:a16="http://schemas.microsoft.com/office/drawing/2014/main" id="{745C1B78-7B89-47A7-BCC1-1B4C903A6211}"/>
              </a:ext>
            </a:extLst>
          </p:cNvPr>
          <p:cNvSpPr txBox="1">
            <a:spLocks noChangeArrowheads="1"/>
          </p:cNvSpPr>
          <p:nvPr/>
        </p:nvSpPr>
        <p:spPr bwMode="auto">
          <a:xfrm>
            <a:off x="302488" y="1143001"/>
            <a:ext cx="122127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77" eaLnBrk="0" fontAlgn="base" hangingPunct="0">
              <a:spcBef>
                <a:spcPct val="0"/>
              </a:spcBef>
              <a:spcAft>
                <a:spcPct val="0"/>
              </a:spcAft>
              <a:buClr>
                <a:srgbClr val="FF0000"/>
              </a:buClr>
              <a:buFont typeface="Wingdings" panose="05000000000000000000" pitchFamily="2" charset="2"/>
              <a:buChar char="u"/>
            </a:pPr>
            <a:r>
              <a:rPr lang="zh-CN" altLang="en-US" sz="2800" b="1" spc="15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关键科学问题：</a:t>
            </a:r>
            <a:r>
              <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800" b="1" spc="15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聚能冲击下页岩裂缝起裂与缝网形成机制</a:t>
            </a:r>
          </a:p>
        </p:txBody>
      </p:sp>
      <p:sp>
        <p:nvSpPr>
          <p:cNvPr id="9" name="TextBox 1">
            <a:extLst>
              <a:ext uri="{FF2B5EF4-FFF2-40B4-BE49-F238E27FC236}">
                <a16:creationId xmlns:a16="http://schemas.microsoft.com/office/drawing/2014/main" id="{FAB74057-D4C8-4D24-B2FF-C264D4EEF4C4}"/>
              </a:ext>
            </a:extLst>
          </p:cNvPr>
          <p:cNvSpPr txBox="1">
            <a:spLocks noChangeArrowheads="1"/>
          </p:cNvSpPr>
          <p:nvPr/>
        </p:nvSpPr>
        <p:spPr bwMode="auto">
          <a:xfrm>
            <a:off x="560774" y="1666221"/>
            <a:ext cx="11631226" cy="19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聚能压裂技术处于起步阶段岩石破碎机理及缝网形成机制尚不明确，难以有效指导压裂工艺参数设计与优化；</a:t>
            </a:r>
            <a:endPar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891" indent="-342891" algn="just" defTabSz="914377" fontAlgn="base">
              <a:lnSpc>
                <a:spcPct val="130000"/>
              </a:lnSpc>
              <a:spcBef>
                <a:spcPct val="0"/>
              </a:spcBef>
              <a:spcAft>
                <a:spcPct val="0"/>
              </a:spcAft>
              <a:buClr>
                <a:srgbClr val="FF0000"/>
              </a:buClr>
              <a:buFont typeface="Wingdings" panose="05000000000000000000" pitchFamily="2" charset="2"/>
              <a:buChar char="Ø"/>
            </a:pP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亟需明确超临界</a:t>
            </a:r>
            <a:r>
              <a:rPr lang="en-US" altLang="zh-CN"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400" b="1" spc="15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冲击岩石裂缝起裂与扩展规律，构建不同约束下聚能冲击参数优化方法</a:t>
            </a:r>
          </a:p>
        </p:txBody>
      </p:sp>
      <p:pic>
        <p:nvPicPr>
          <p:cNvPr id="10" name="图片 9">
            <a:extLst>
              <a:ext uri="{FF2B5EF4-FFF2-40B4-BE49-F238E27FC236}">
                <a16:creationId xmlns:a16="http://schemas.microsoft.com/office/drawing/2014/main" id="{36F53D00-FBBF-4F21-B7E9-48AE86952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770" y="3633730"/>
            <a:ext cx="3070394" cy="2462882"/>
          </a:xfrm>
          <a:prstGeom prst="rect">
            <a:avLst/>
          </a:prstGeom>
        </p:spPr>
      </p:pic>
      <p:sp>
        <p:nvSpPr>
          <p:cNvPr id="11" name="矩形 8">
            <a:extLst>
              <a:ext uri="{FF2B5EF4-FFF2-40B4-BE49-F238E27FC236}">
                <a16:creationId xmlns:a16="http://schemas.microsoft.com/office/drawing/2014/main" id="{2F064BF3-E5C9-4125-948F-215EF3002F7C}"/>
              </a:ext>
            </a:extLst>
          </p:cNvPr>
          <p:cNvSpPr>
            <a:spLocks noChangeArrowheads="1"/>
          </p:cNvSpPr>
          <p:nvPr/>
        </p:nvSpPr>
        <p:spPr bwMode="auto">
          <a:xfrm>
            <a:off x="1063284" y="6109850"/>
            <a:ext cx="46401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ts val="600"/>
              </a:spcBef>
              <a:spcAft>
                <a:spcPct val="0"/>
              </a:spcAft>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b="1"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聚能压裂原理示意图（</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2023</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2" name="TextBox 11">
            <a:extLst>
              <a:ext uri="{FF2B5EF4-FFF2-40B4-BE49-F238E27FC236}">
                <a16:creationId xmlns:a16="http://schemas.microsoft.com/office/drawing/2014/main" id="{55930C37-6AF8-4441-A99E-F74BD4BB4F91}"/>
              </a:ext>
            </a:extLst>
          </p:cNvPr>
          <p:cNvSpPr txBox="1">
            <a:spLocks noChangeArrowheads="1"/>
          </p:cNvSpPr>
          <p:nvPr/>
        </p:nvSpPr>
        <p:spPr bwMode="auto">
          <a:xfrm>
            <a:off x="6265545" y="6109850"/>
            <a:ext cx="4221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ts val="600"/>
              </a:spcBef>
              <a:spcAft>
                <a:spcPct val="0"/>
              </a:spcAft>
              <a:buClrTx/>
              <a:buSzTx/>
              <a:buNone/>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800" b="1"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膨胀释能模型（</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13" name="图片 12">
            <a:extLst>
              <a:ext uri="{FF2B5EF4-FFF2-40B4-BE49-F238E27FC236}">
                <a16:creationId xmlns:a16="http://schemas.microsoft.com/office/drawing/2014/main" id="{529868A2-ACE9-4E2F-BAFC-594B9EB1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765" y="3506985"/>
            <a:ext cx="4134404" cy="2519680"/>
          </a:xfrm>
          <a:prstGeom prst="rect">
            <a:avLst/>
          </a:prstGeom>
        </p:spPr>
      </p:pic>
    </p:spTree>
    <p:extLst>
      <p:ext uri="{BB962C8B-B14F-4D97-AF65-F5344CB8AC3E}">
        <p14:creationId xmlns:p14="http://schemas.microsoft.com/office/powerpoint/2010/main" val="1644713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4E5198-BC1B-4DE5-8FAD-0ABA67D3B3D2}"/>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b="1" dirty="0">
                <a:solidFill>
                  <a:srgbClr val="FF0000"/>
                </a:solidFill>
                <a:latin typeface="微软雅黑" panose="020B0503020204020204" pitchFamily="34" charset="-122"/>
                <a:ea typeface="微软雅黑" panose="020B0503020204020204" pitchFamily="34" charset="-122"/>
              </a:rPr>
              <a:t>汇 报 提 纲</a:t>
            </a:r>
            <a:endPar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 name="TextBox 1">
            <a:extLst>
              <a:ext uri="{FF2B5EF4-FFF2-40B4-BE49-F238E27FC236}">
                <a16:creationId xmlns:a16="http://schemas.microsoft.com/office/drawing/2014/main" id="{7B75562A-F924-4F5C-8AFA-4B4753B2DEA5}"/>
              </a:ext>
            </a:extLst>
          </p:cNvPr>
          <p:cNvSpPr txBox="1">
            <a:spLocks noChangeArrowheads="1"/>
          </p:cNvSpPr>
          <p:nvPr/>
        </p:nvSpPr>
        <p:spPr bwMode="auto">
          <a:xfrm>
            <a:off x="4014855" y="1773006"/>
            <a:ext cx="4492489" cy="36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3" tIns="45719" rIns="91403" bIns="45719">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defTabSz="914377" fontAlgn="base">
              <a:lnSpc>
                <a:spcPct val="150000"/>
              </a:lnSpc>
              <a:spcBef>
                <a:spcPct val="0"/>
              </a:spcBef>
              <a:spcAft>
                <a:spcPct val="0"/>
              </a:spcAft>
              <a:buClr>
                <a:srgbClr val="FF0000"/>
              </a:buClr>
              <a:buNone/>
            </a:pPr>
            <a:r>
              <a:rPr lang="zh-CN" altLang="en-US" sz="4000" b="1" spc="151" dirty="0">
                <a:latin typeface="微软雅黑" panose="020B0503020204020204" pitchFamily="34" charset="-122"/>
                <a:ea typeface="微软雅黑" panose="020B0503020204020204" pitchFamily="34" charset="-122"/>
                <a:cs typeface="Times New Roman" panose="02020603050405020304" pitchFamily="18" charset="0"/>
              </a:rPr>
              <a:t>一、技术研究背景</a:t>
            </a:r>
            <a:endParaRPr lang="en-US" altLang="zh-CN" sz="4000" b="1" spc="15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二、技术研究现状</a:t>
            </a:r>
            <a:endParaRPr lang="en-US" altLang="zh-CN" sz="4000" b="1" spc="15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三、当前存在问题</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914377" fontAlgn="base">
              <a:lnSpc>
                <a:spcPct val="150000"/>
              </a:lnSpc>
              <a:spcBef>
                <a:spcPct val="0"/>
              </a:spcBef>
              <a:spcAft>
                <a:spcPct val="0"/>
              </a:spcAft>
              <a:buClr>
                <a:srgbClr val="FF0000"/>
              </a:buClr>
              <a:buNone/>
            </a:pPr>
            <a:r>
              <a:rPr lang="zh-CN" altLang="en-US"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四、计划研究方向</a:t>
            </a:r>
            <a:endParaRPr lang="en-US" altLang="zh-CN" sz="4000" b="1" spc="15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14602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2476502" y="173037"/>
            <a:ext cx="723899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二、技术研究现状</a:t>
            </a:r>
          </a:p>
        </p:txBody>
      </p:sp>
      <p:sp>
        <p:nvSpPr>
          <p:cNvPr id="12" name="Rectangle 80">
            <a:extLst>
              <a:ext uri="{FF2B5EF4-FFF2-40B4-BE49-F238E27FC236}">
                <a16:creationId xmlns:a16="http://schemas.microsoft.com/office/drawing/2014/main" id="{D14B5893-0707-4AC9-89B3-4DEF377840FA}"/>
              </a:ext>
            </a:extLst>
          </p:cNvPr>
          <p:cNvSpPr/>
          <p:nvPr/>
        </p:nvSpPr>
        <p:spPr>
          <a:xfrm>
            <a:off x="0" y="1041470"/>
            <a:ext cx="10832940" cy="584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文献调研情况：</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中文文献</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36</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篇，英文文献</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70</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篇</a:t>
            </a:r>
          </a:p>
        </p:txBody>
      </p:sp>
      <p:graphicFrame>
        <p:nvGraphicFramePr>
          <p:cNvPr id="8" name="表格 7">
            <a:extLst>
              <a:ext uri="{FF2B5EF4-FFF2-40B4-BE49-F238E27FC236}">
                <a16:creationId xmlns:a16="http://schemas.microsoft.com/office/drawing/2014/main" id="{0CCF0BCB-4DFF-4CBE-8DF5-16D949320FCC}"/>
              </a:ext>
            </a:extLst>
          </p:cNvPr>
          <p:cNvGraphicFramePr>
            <a:graphicFrameLocks noGrp="1"/>
          </p:cNvGraphicFramePr>
          <p:nvPr>
            <p:extLst>
              <p:ext uri="{D42A27DB-BD31-4B8C-83A1-F6EECF244321}">
                <p14:modId xmlns:p14="http://schemas.microsoft.com/office/powerpoint/2010/main" val="1080310832"/>
              </p:ext>
            </p:extLst>
          </p:nvPr>
        </p:nvGraphicFramePr>
        <p:xfrm>
          <a:off x="679529" y="1778140"/>
          <a:ext cx="10832941" cy="4616200"/>
        </p:xfrm>
        <a:graphic>
          <a:graphicData uri="http://schemas.openxmlformats.org/drawingml/2006/table">
            <a:tbl>
              <a:tblPr/>
              <a:tblGrid>
                <a:gridCol w="5597083">
                  <a:extLst>
                    <a:ext uri="{9D8B030D-6E8A-4147-A177-3AD203B41FA5}">
                      <a16:colId xmlns:a16="http://schemas.microsoft.com/office/drawing/2014/main" val="7936110"/>
                    </a:ext>
                  </a:extLst>
                </a:gridCol>
                <a:gridCol w="2701290">
                  <a:extLst>
                    <a:ext uri="{9D8B030D-6E8A-4147-A177-3AD203B41FA5}">
                      <a16:colId xmlns:a16="http://schemas.microsoft.com/office/drawing/2014/main" val="3778468431"/>
                    </a:ext>
                  </a:extLst>
                </a:gridCol>
                <a:gridCol w="2534568">
                  <a:extLst>
                    <a:ext uri="{9D8B030D-6E8A-4147-A177-3AD203B41FA5}">
                      <a16:colId xmlns:a16="http://schemas.microsoft.com/office/drawing/2014/main" val="2525377361"/>
                    </a:ext>
                  </a:extLst>
                </a:gridCol>
              </a:tblGrid>
              <a:tr h="66026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子方向</a:t>
                      </a:r>
                    </a:p>
                  </a:txBody>
                  <a:tcPr marL="121920" marR="121920" marT="60948" marB="60948" anchor="ctr" horzOverflow="overflow">
                    <a:lnL>
                      <a:noFill/>
                    </a:lnL>
                    <a:lnR>
                      <a:noFill/>
                    </a:lnR>
                    <a:lnT w="254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中文文献</a:t>
                      </a:r>
                    </a:p>
                  </a:txBody>
                  <a:tcPr marL="121920" marR="121920" marT="60948" marB="60948" anchor="ctr" horzOverflow="overflow">
                    <a:lnL>
                      <a:noFill/>
                    </a:lnL>
                    <a:lnR>
                      <a:noFill/>
                    </a:lnR>
                    <a:lnT w="254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英文文献</a:t>
                      </a:r>
                    </a:p>
                  </a:txBody>
                  <a:tcPr marL="121920" marR="121920" marT="60948" marB="60948" anchor="ctr" horzOverflow="overflow">
                    <a:lnL>
                      <a:noFill/>
                    </a:lnL>
                    <a:lnR>
                      <a:noFill/>
                    </a:lnR>
                    <a:lnT w="254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48443956"/>
                  </a:ext>
                </a:extLst>
              </a:tr>
              <a:tr h="3955940">
                <a:tc>
                  <a:txBody>
                    <a:bodyPr/>
                    <a:lstStyle/>
                    <a:p>
                      <a:pPr marL="457200" marR="0" lvl="0" indent="-457200" algn="l" defTabSz="914400" rtl="0" eaLnBrk="1" fontAlgn="base" latinLnBrk="0" hangingPunct="1">
                        <a:lnSpc>
                          <a:spcPct val="150000"/>
                        </a:lnSpc>
                        <a:spcBef>
                          <a:spcPct val="0"/>
                        </a:spcBef>
                        <a:spcAft>
                          <a:spcPct val="0"/>
                        </a:spcAft>
                        <a:buClrTx/>
                        <a:buSzTx/>
                        <a:buFontTx/>
                        <a:buAutoNum type="arabicPeriod"/>
                        <a:tabLst/>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高能气体致裂</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超临界</a:t>
                      </a:r>
                      <a:r>
                        <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CO</a:t>
                      </a:r>
                      <a:r>
                        <a:rPr kumimoji="0" lang="en-US" altLang="zh-CN" sz="2600" b="1"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压裂</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裂缝起裂与扩展机理</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可视化压裂</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应变监测</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l" defTabSz="914400" rtl="0" eaLnBrk="1" fontAlgn="base" latinLnBrk="0" hangingPunct="1">
                        <a:lnSpc>
                          <a:spcPct val="150000"/>
                        </a:lnSpc>
                        <a:spcBef>
                          <a:spcPct val="0"/>
                        </a:spcBef>
                        <a:spcAft>
                          <a:spcPct val="0"/>
                        </a:spcAft>
                        <a:buClrTx/>
                        <a:buSzTx/>
                        <a:buFontTx/>
                        <a:buAutoNum type="arabicPeriod"/>
                        <a:tabLst/>
                        <a:defRPr/>
                      </a:pP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井筒</a:t>
                      </a:r>
                      <a:r>
                        <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射孔压裂实验</a:t>
                      </a:r>
                      <a:endParaRPr kumimoji="0" lang="en-US" altLang="zh-CN" sz="2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1920" marR="121920" marT="60948" marB="6094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12</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24</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+24</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defRPr/>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defRPr/>
                      </a:pP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1920" marR="121920" marT="60948" marB="6094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48</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+40</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defRPr/>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457200" algn="ctr" defTabSz="914400" rtl="0" eaLnBrk="1" fontAlgn="base" latinLnBrk="0" hangingPunct="1">
                        <a:lnSpc>
                          <a:spcPct val="150000"/>
                        </a:lnSpc>
                        <a:spcBef>
                          <a:spcPct val="0"/>
                        </a:spcBef>
                        <a:spcAft>
                          <a:spcPct val="0"/>
                        </a:spcAft>
                        <a:buClrTx/>
                        <a:buSzTx/>
                        <a:buFontTx/>
                        <a:buNone/>
                        <a:tabLst/>
                        <a:defRPr/>
                      </a:pP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r>
                        <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a:t>
                      </a:r>
                      <a:endParaRPr kumimoji="0" lang="en-US" altLang="zh-CN" sz="26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1920" marR="121920" marT="60948" marB="6094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95440868"/>
                  </a:ext>
                </a:extLst>
              </a:tr>
            </a:tbl>
          </a:graphicData>
        </a:graphic>
      </p:graphicFrame>
    </p:spTree>
    <p:extLst>
      <p:ext uri="{BB962C8B-B14F-4D97-AF65-F5344CB8AC3E}">
        <p14:creationId xmlns:p14="http://schemas.microsoft.com/office/powerpoint/2010/main" val="16857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a:extLst>
              <a:ext uri="{FF2B5EF4-FFF2-40B4-BE49-F238E27FC236}">
                <a16:creationId xmlns:a16="http://schemas.microsoft.com/office/drawing/2014/main" id="{17845079-103E-42FD-A79D-BE24FB091A2F}"/>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zh-CN" altLang="en-US" sz="4000" b="1" dirty="0">
                <a:solidFill>
                  <a:srgbClr val="FF0000"/>
                </a:solidFill>
                <a:latin typeface="微软雅黑" panose="020B0503020204020204" pitchFamily="34" charset="-122"/>
                <a:ea typeface="微软雅黑" panose="020B0503020204020204" pitchFamily="34" charset="-122"/>
              </a:rPr>
              <a:t>高能气体致裂</a:t>
            </a:r>
          </a:p>
        </p:txBody>
      </p:sp>
      <p:sp>
        <p:nvSpPr>
          <p:cNvPr id="12" name="Rectangle 80">
            <a:extLst>
              <a:ext uri="{FF2B5EF4-FFF2-40B4-BE49-F238E27FC236}">
                <a16:creationId xmlns:a16="http://schemas.microsoft.com/office/drawing/2014/main" id="{D14B5893-0707-4AC9-89B3-4DEF377840FA}"/>
              </a:ext>
            </a:extLst>
          </p:cNvPr>
          <p:cNvSpPr/>
          <p:nvPr/>
        </p:nvSpPr>
        <p:spPr>
          <a:xfrm>
            <a:off x="-32014" y="999722"/>
            <a:ext cx="86106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研究现状 </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高能气体致裂</a:t>
            </a:r>
          </a:p>
        </p:txBody>
      </p:sp>
      <p:graphicFrame>
        <p:nvGraphicFramePr>
          <p:cNvPr id="5" name="Group 327">
            <a:extLst>
              <a:ext uri="{FF2B5EF4-FFF2-40B4-BE49-F238E27FC236}">
                <a16:creationId xmlns:a16="http://schemas.microsoft.com/office/drawing/2014/main" id="{7AF4EC75-2F20-4111-A979-A0BA08122C9A}"/>
              </a:ext>
            </a:extLst>
          </p:cNvPr>
          <p:cNvGraphicFramePr>
            <a:graphicFrameLocks noGrp="1"/>
          </p:cNvGraphicFramePr>
          <p:nvPr>
            <p:custDataLst>
              <p:tags r:id="rId1"/>
            </p:custDataLst>
            <p:extLst>
              <p:ext uri="{D42A27DB-BD31-4B8C-83A1-F6EECF244321}">
                <p14:modId xmlns:p14="http://schemas.microsoft.com/office/powerpoint/2010/main" val="4159980405"/>
              </p:ext>
            </p:extLst>
          </p:nvPr>
        </p:nvGraphicFramePr>
        <p:xfrm>
          <a:off x="609599" y="1641511"/>
          <a:ext cx="11335657" cy="5056398"/>
        </p:xfrm>
        <a:graphic>
          <a:graphicData uri="http://schemas.openxmlformats.org/drawingml/2006/table">
            <a:tbl>
              <a:tblPr/>
              <a:tblGrid>
                <a:gridCol w="1444058">
                  <a:extLst>
                    <a:ext uri="{9D8B030D-6E8A-4147-A177-3AD203B41FA5}">
                      <a16:colId xmlns:a16="http://schemas.microsoft.com/office/drawing/2014/main" val="20000"/>
                    </a:ext>
                  </a:extLst>
                </a:gridCol>
                <a:gridCol w="1626472">
                  <a:extLst>
                    <a:ext uri="{9D8B030D-6E8A-4147-A177-3AD203B41FA5}">
                      <a16:colId xmlns:a16="http://schemas.microsoft.com/office/drawing/2014/main" val="20001"/>
                    </a:ext>
                  </a:extLst>
                </a:gridCol>
                <a:gridCol w="8265127">
                  <a:extLst>
                    <a:ext uri="{9D8B030D-6E8A-4147-A177-3AD203B41FA5}">
                      <a16:colId xmlns:a16="http://schemas.microsoft.com/office/drawing/2014/main" val="20002"/>
                    </a:ext>
                  </a:extLst>
                </a:gridCol>
              </a:tblGrid>
              <a:tr h="3999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作者</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代表性工作简介</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extLst>
                  <a:ext uri="{0D108BD9-81ED-4DB2-BD59-A6C34878D82A}">
                    <a16:rowId xmlns:a16="http://schemas.microsoft.com/office/drawing/2014/main" val="10000"/>
                  </a:ext>
                </a:extLst>
              </a:tr>
              <a:tr h="751964">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2018</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孙可明，辛利伟等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煤体及混凝土</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大试件进行了超临界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气爆实验，用动态应变仪采集试件内部监测点处的变形和破坏信息，并用工业窥镜对爆破孔内裂隙分布进行观测，分析了气爆应力波的变化规律和气爆后试件的破坏形貌特征，气爆孔由近及远依次分为</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粉碎区、裂隙区和震动区</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6659820"/>
                  </a:ext>
                </a:extLst>
              </a:tr>
              <a:tr h="751964">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it-IT"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Ben Wang</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it-IT"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Haibo Li</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提出了一种考虑岩石实际破碎的混合连续体</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非连续体方法，并从峰值压力和加载速率两个角度比较了</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炸药爆破</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高压瓦斯爆破</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破岩机理的差异，发现高压气体爆破中</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拉伸破坏</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为主，与炸药爆破中</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压剪破坏</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引起的粉碎性破坏不同</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1964">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2022</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it-IT"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Jingwen Li, Hongyu Pan</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通过弹性力学和断裂力学的理论，引入</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应力强度因子</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来描述气体爆破过程中应力波对煤岩的作用力，并建立了应力波能量、爆破诱导气体能量与煤岩表面应力之间的内在关系</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5849397"/>
                  </a:ext>
                </a:extLst>
              </a:tr>
              <a:tr h="751964">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2024</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kern="12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Haoyang</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Li</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Tianhe Kang</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通过建立</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含界面</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层状岩石高能气体压裂数值模型，对</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不同载荷参数</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下圆柱形</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完整井眼</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射孔井眼</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的高能气体压裂进行了模拟分析发现，裂缝能否</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穿透</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界面与裂缝进入界面的角度相关，接近角越接近直角，裂缝越有可能穿透界面，且扩展方向可通过射孔进行控制</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9784473"/>
                  </a:ext>
                </a:extLst>
              </a:tr>
              <a:tr h="401927">
                <a:tc gridSpan="3">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24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存在问题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just"/>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7285502"/>
                  </a:ext>
                </a:extLst>
              </a:tr>
              <a:tr h="949522">
                <a:tc gridSpan="3">
                  <a:txBody>
                    <a:bodyPr/>
                    <a:lstStyle/>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1. </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缺乏对高能载荷下井筒的</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完整性及安全性</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研究</a:t>
                      </a:r>
                      <a:endPar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kumimoji="1" lang="zh-CN" altLang="en-US" sz="2000" b="1"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在多相介质和多尺度下的裂缝生成和扩展机制仍需要进一步的理论研究和实验验证</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dirty="0"/>
                    </a:p>
                  </a:txBody>
                  <a:tcPr marL="90000" marR="90000" marT="46767" marB="4676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8889440"/>
                  </a:ext>
                </a:extLst>
              </a:tr>
            </a:tbl>
          </a:graphicData>
        </a:graphic>
      </p:graphicFrame>
    </p:spTree>
    <p:extLst>
      <p:ext uri="{BB962C8B-B14F-4D97-AF65-F5344CB8AC3E}">
        <p14:creationId xmlns:p14="http://schemas.microsoft.com/office/powerpoint/2010/main" val="276250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0">
            <a:extLst>
              <a:ext uri="{FF2B5EF4-FFF2-40B4-BE49-F238E27FC236}">
                <a16:creationId xmlns:a16="http://schemas.microsoft.com/office/drawing/2014/main" id="{D14B5893-0707-4AC9-89B3-4DEF377840FA}"/>
              </a:ext>
            </a:extLst>
          </p:cNvPr>
          <p:cNvSpPr/>
          <p:nvPr/>
        </p:nvSpPr>
        <p:spPr>
          <a:xfrm>
            <a:off x="-32014" y="999722"/>
            <a:ext cx="86106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5125" lvl="0" indent="-255270">
              <a:spcBef>
                <a:spcPts val="400"/>
              </a:spcBef>
              <a:buClr>
                <a:srgbClr val="FF0000"/>
              </a:buClr>
              <a:buFont typeface="Wingdings" panose="05000000000000000000" pitchFamily="2" charset="2"/>
              <a:buChar char="p"/>
            </a:pPr>
            <a:r>
              <a:rPr lang="zh-CN" altLang="en-US"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研究现状 </a:t>
            </a:r>
            <a:r>
              <a:rPr lang="en-US" altLang="zh-CN" sz="2800" b="1" dirty="0">
                <a:solidFill>
                  <a:srgbClr val="1111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2800" b="1"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压裂</a:t>
            </a:r>
          </a:p>
        </p:txBody>
      </p:sp>
      <p:graphicFrame>
        <p:nvGraphicFramePr>
          <p:cNvPr id="8" name="Group 327">
            <a:extLst>
              <a:ext uri="{FF2B5EF4-FFF2-40B4-BE49-F238E27FC236}">
                <a16:creationId xmlns:a16="http://schemas.microsoft.com/office/drawing/2014/main" id="{530D605A-F5A5-4D02-B070-9DC8607A7254}"/>
              </a:ext>
            </a:extLst>
          </p:cNvPr>
          <p:cNvGraphicFramePr>
            <a:graphicFrameLocks noGrp="1"/>
          </p:cNvGraphicFramePr>
          <p:nvPr>
            <p:custDataLst>
              <p:tags r:id="rId1"/>
            </p:custDataLst>
            <p:extLst>
              <p:ext uri="{D42A27DB-BD31-4B8C-83A1-F6EECF244321}">
                <p14:modId xmlns:p14="http://schemas.microsoft.com/office/powerpoint/2010/main" val="1728986422"/>
              </p:ext>
            </p:extLst>
          </p:nvPr>
        </p:nvGraphicFramePr>
        <p:xfrm>
          <a:off x="609599" y="1641511"/>
          <a:ext cx="11335657" cy="4848731"/>
        </p:xfrm>
        <a:graphic>
          <a:graphicData uri="http://schemas.openxmlformats.org/drawingml/2006/table">
            <a:tbl>
              <a:tblPr/>
              <a:tblGrid>
                <a:gridCol w="1444058">
                  <a:extLst>
                    <a:ext uri="{9D8B030D-6E8A-4147-A177-3AD203B41FA5}">
                      <a16:colId xmlns:a16="http://schemas.microsoft.com/office/drawing/2014/main" val="20000"/>
                    </a:ext>
                  </a:extLst>
                </a:gridCol>
                <a:gridCol w="1626472">
                  <a:extLst>
                    <a:ext uri="{9D8B030D-6E8A-4147-A177-3AD203B41FA5}">
                      <a16:colId xmlns:a16="http://schemas.microsoft.com/office/drawing/2014/main" val="20001"/>
                    </a:ext>
                  </a:extLst>
                </a:gridCol>
                <a:gridCol w="8265127">
                  <a:extLst>
                    <a:ext uri="{9D8B030D-6E8A-4147-A177-3AD203B41FA5}">
                      <a16:colId xmlns:a16="http://schemas.microsoft.com/office/drawing/2014/main" val="20002"/>
                    </a:ext>
                  </a:extLst>
                </a:gridCol>
              </a:tblGrid>
              <a:tr h="4294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时间</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作者</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代表性工作简介</a:t>
                      </a:r>
                    </a:p>
                  </a:txBody>
                  <a:tcPr marT="45688" marB="456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extLst>
                  <a:ext uri="{0D108BD9-81ED-4DB2-BD59-A6C34878D82A}">
                    <a16:rowId xmlns:a16="http://schemas.microsoft.com/office/drawing/2014/main" val="10000"/>
                  </a:ext>
                </a:extLst>
              </a:tr>
              <a:tr h="567603">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2017</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刘国军，鲜学福等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压裂后的裂隙页岩体试件，在吸附</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后渗透率降低，渗透率随应力增加而减少，且受温度和压力影响显著</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6659820"/>
                  </a:ext>
                </a:extLst>
              </a:tr>
              <a:tr h="567229">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a:t>
                      </a:r>
                      <a:endPar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赵辉</a:t>
                      </a:r>
                      <a:endPar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l" defTabSz="914377" rtl="0" eaLnBrk="1" latinLnBrk="0" hangingPunct="1"/>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基于声发射检测技术（</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AE</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）能量特征的声发射源空间定位分布，发现高能量值点即</a:t>
                      </a:r>
                      <a:r>
                        <a:rPr lang="en-US" altLang="zh-CN"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SC-CO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体积瞬变区域主要分布于井筒口与层间间隙上</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6445">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2022</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Yunxing</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Cao</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通过实验分析了高压力</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气体压裂对煤炭产生的微裂缝，提出了</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kern="1200"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气体压裂的裂缝形成机制，发现</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气体束首先破坏割理系统，将煤破碎至毫米级颗粒</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5849397"/>
                  </a:ext>
                </a:extLst>
              </a:tr>
              <a:tr h="567229">
                <a:tc>
                  <a:txBody>
                    <a:bodyPr/>
                    <a:lstStyle/>
                    <a:p>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2022</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Yunxing</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Cao</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a:t>
                      </a: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实验室尺度证明超临界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a:t>
                      </a:r>
                      <a:r>
                        <a:rPr lang="en-US" altLang="zh-CN" sz="16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聚能压裂能产生较水力压裂和常规超临界</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CO2</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压裂迂曲度更高的裂缝，且可形成主裂缝、微裂缝与层理缝相互沟通的网状裂缝，且随着聚能压力的增加，煤岩裂缝形态变得更加复杂</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9784473"/>
                  </a:ext>
                </a:extLst>
              </a:tr>
              <a:tr h="430389">
                <a:tc gridSpan="3">
                  <a:txBody>
                    <a:bodyPr/>
                    <a:lstStyle/>
                    <a:p>
                      <a:pPr marL="0" marR="0" lvl="0" indent="0" algn="ctr" defTabSz="914400" rtl="0" eaLnBrk="0" fontAlgn="base" latinLnBrk="0" hangingPunct="0">
                        <a:lnSpc>
                          <a:spcPct val="95000"/>
                        </a:lnSpc>
                        <a:spcBef>
                          <a:spcPct val="20000"/>
                        </a:spcBef>
                        <a:spcAft>
                          <a:spcPct val="0"/>
                        </a:spcAft>
                        <a:buClr>
                          <a:schemeClr val="hlink"/>
                        </a:buClr>
                        <a:buSzTx/>
                        <a:buFont typeface="Wingdings" pitchFamily="2" charset="2"/>
                        <a:buNone/>
                        <a:tabLst/>
                      </a:pPr>
                      <a:r>
                        <a:rPr lang="zh-CN" altLang="en-US" sz="24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存在问题</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F0"/>
                    </a:solid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just"/>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7285502"/>
                  </a:ext>
                </a:extLst>
              </a:tr>
              <a:tr h="1325054">
                <a:tc gridSpan="3">
                  <a:txBody>
                    <a:bodyPr/>
                    <a:lstStyle/>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1</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、缺少</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多约束条件</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下的</a:t>
                      </a: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SC-CO2</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聚能压裂对比实验及相关模拟研究；</a:t>
                      </a:r>
                    </a:p>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、缺少</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带射孔</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的超临界</a:t>
                      </a: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CO</a:t>
                      </a:r>
                      <a:r>
                        <a:rPr kumimoji="1" lang="en-US" altLang="zh-CN" sz="2000" b="1" baseline="-25000"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聚能压裂实验</a:t>
                      </a:r>
                    </a:p>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3</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、不同聚能压力下岩石裂缝</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应变响应机制</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不清</a:t>
                      </a:r>
                    </a:p>
                    <a:p>
                      <a:pPr marL="0" marR="0" lvl="0" indent="0" algn="just" defTabSz="914400" rtl="0" eaLnBrk="0" fontAlgn="base" latinLnBrk="0" hangingPunct="0">
                        <a:lnSpc>
                          <a:spcPct val="100000"/>
                        </a:lnSpc>
                        <a:spcBef>
                          <a:spcPct val="0"/>
                        </a:spcBef>
                        <a:spcAft>
                          <a:spcPct val="0"/>
                        </a:spcAft>
                        <a:buClr>
                          <a:schemeClr val="hlink"/>
                        </a:buClr>
                        <a:buSzTx/>
                        <a:buFont typeface="Wingdings" panose="05000000000000000000" pitchFamily="2" charset="2"/>
                        <a:buNone/>
                        <a:defRPr/>
                      </a:pPr>
                      <a:r>
                        <a:rPr kumimoji="1" lang="en-US" altLang="zh-CN"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4</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、缺少聚能冲击下井筒</a:t>
                      </a:r>
                      <a:r>
                        <a:rPr kumimoji="1" lang="zh-CN" altLang="en-US" sz="2000" b="1"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完整性、稳定性及安全性</a:t>
                      </a:r>
                      <a:r>
                        <a:rPr kumimoji="1" lang="zh-CN" altLang="en-US" sz="2000" b="1" dirty="0">
                          <a:ln>
                            <a:noFill/>
                          </a:ln>
                          <a:effectLst/>
                          <a:latin typeface="微软雅黑" panose="020B0503020204020204" pitchFamily="34" charset="-122"/>
                          <a:ea typeface="微软雅黑" panose="020B0503020204020204" pitchFamily="34" charset="-122"/>
                          <a:cs typeface="Times New Roman" panose="02020603050405020304" pitchFamily="18" charset="0"/>
                          <a:sym typeface="+mn-ea"/>
                        </a:rPr>
                        <a:t>研究</a:t>
                      </a:r>
                    </a:p>
                  </a:txBody>
                  <a:tcPr marL="90000" marR="90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36000" marR="36000" marT="46754" marB="4675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dirty="0"/>
                    </a:p>
                  </a:txBody>
                  <a:tcPr marL="90000" marR="90000" marT="46767" marB="4676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8889440"/>
                  </a:ext>
                </a:extLst>
              </a:tr>
            </a:tbl>
          </a:graphicData>
        </a:graphic>
      </p:graphicFrame>
      <p:sp>
        <p:nvSpPr>
          <p:cNvPr id="11" name="Rectangle 4">
            <a:extLst>
              <a:ext uri="{FF2B5EF4-FFF2-40B4-BE49-F238E27FC236}">
                <a16:creationId xmlns:a16="http://schemas.microsoft.com/office/drawing/2014/main" id="{58B522E4-913D-4796-AD70-CE537D61D289}"/>
              </a:ext>
            </a:extLst>
          </p:cNvPr>
          <p:cNvSpPr>
            <a:spLocks noChangeArrowheads="1"/>
          </p:cNvSpPr>
          <p:nvPr/>
        </p:nvSpPr>
        <p:spPr bwMode="auto">
          <a:xfrm>
            <a:off x="1458685" y="165190"/>
            <a:ext cx="9274629"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0" algn="ctr" fontAlgn="base">
              <a:spcBef>
                <a:spcPct val="0"/>
              </a:spcBef>
              <a:spcAft>
                <a:spcPct val="0"/>
              </a:spcAft>
              <a:buNone/>
              <a:defRPr/>
            </a:pP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子方向</a:t>
            </a:r>
            <a:r>
              <a:rPr kumimoji="0" lang="en-US" altLang="zh-CN"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2</a:t>
            </a:r>
            <a:r>
              <a:rPr kumimoji="0" lang="zh-CN" altLang="en-US" sz="4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：超临界</a:t>
            </a:r>
            <a:r>
              <a:rPr lang="en-US" altLang="zh-CN" sz="4000" b="1" dirty="0">
                <a:solidFill>
                  <a:srgbClr val="FF0000"/>
                </a:solidFill>
                <a:latin typeface="微软雅黑" panose="020B0503020204020204" pitchFamily="34" charset="-122"/>
                <a:ea typeface="微软雅黑" panose="020B0503020204020204" pitchFamily="34" charset="-122"/>
              </a:rPr>
              <a:t>CO</a:t>
            </a:r>
            <a:r>
              <a:rPr lang="en-US" altLang="zh-CN" sz="4000" b="1" baseline="-25000" dirty="0">
                <a:solidFill>
                  <a:srgbClr val="FF0000"/>
                </a:solidFill>
                <a:latin typeface="微软雅黑" panose="020B0503020204020204" pitchFamily="34" charset="-122"/>
                <a:ea typeface="微软雅黑" panose="020B0503020204020204" pitchFamily="34" charset="-122"/>
              </a:rPr>
              <a:t>2</a:t>
            </a:r>
            <a:r>
              <a:rPr lang="zh-CN" altLang="en-US" sz="4000" b="1" dirty="0">
                <a:solidFill>
                  <a:srgbClr val="FF0000"/>
                </a:solidFill>
                <a:latin typeface="微软雅黑" panose="020B0503020204020204" pitchFamily="34" charset="-122"/>
                <a:ea typeface="微软雅黑" panose="020B0503020204020204" pitchFamily="34" charset="-122"/>
              </a:rPr>
              <a:t>压裂</a:t>
            </a:r>
          </a:p>
        </p:txBody>
      </p:sp>
    </p:spTree>
    <p:extLst>
      <p:ext uri="{BB962C8B-B14F-4D97-AF65-F5344CB8AC3E}">
        <p14:creationId xmlns:p14="http://schemas.microsoft.com/office/powerpoint/2010/main" val="4502652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01,&quot;width&quot;:6118}"/>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dad1636-00aa-43cd-873c-702c1cdc0d60}"/>
  <p:tag name="TABLE_ENDDRAG_ORIGIN_RECT" val="771*349"/>
  <p:tag name="TABLE_ENDDRAG_RECT" val="96*145*771*349"/>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dad1636-00aa-43cd-873c-702c1cdc0d60}"/>
  <p:tag name="TABLE_ENDDRAG_ORIGIN_RECT" val="771*349"/>
  <p:tag name="TABLE_ENDDRAG_RECT" val="96*145*771*349"/>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0dad1636-00aa-43cd-873c-702c1cdc0d60}"/>
  <p:tag name="TABLE_ENDDRAG_ORIGIN_RECT" val="771*349"/>
  <p:tag name="TABLE_ENDDRAG_RECT" val="96*145*771*349"/>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0dad1636-00aa-43cd-873c-702c1cdc0d60}"/>
  <p:tag name="TABLE_ENDDRAG_ORIGIN_RECT" val="771*349"/>
  <p:tag name="TABLE_ENDDRAG_RECT" val="96*145*771*349"/>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25531</TotalTime>
  <Words>3148</Words>
  <Application>Microsoft Office PowerPoint</Application>
  <PresentationFormat>宽屏</PresentationFormat>
  <Paragraphs>381</Paragraphs>
  <Slides>28</Slides>
  <Notes>27</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28</vt:i4>
      </vt:variant>
    </vt:vector>
  </HeadingPairs>
  <TitlesOfParts>
    <vt:vector size="40" baseType="lpstr">
      <vt:lpstr>等线</vt:lpstr>
      <vt:lpstr>等线 Light</vt:lpstr>
      <vt:lpstr>黑体</vt:lpstr>
      <vt:lpstr>华文行楷</vt:lpstr>
      <vt:lpstr>宋体</vt:lpstr>
      <vt:lpstr>微软雅黑</vt:lpstr>
      <vt:lpstr>Arial</vt:lpstr>
      <vt:lpstr>Times New Roman</vt:lpstr>
      <vt:lpstr>Wingdings</vt:lpstr>
      <vt:lpstr>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 Yong</dc:creator>
  <cp:lastModifiedBy>国新 张</cp:lastModifiedBy>
  <cp:revision>926</cp:revision>
  <dcterms:created xsi:type="dcterms:W3CDTF">2021-03-26T12:43:22Z</dcterms:created>
  <dcterms:modified xsi:type="dcterms:W3CDTF">2024-10-17T15:42:42Z</dcterms:modified>
</cp:coreProperties>
</file>